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60" r:id="rId1"/>
  </p:sldMasterIdLst>
  <p:notesMasterIdLst>
    <p:notesMasterId r:id="rId56"/>
  </p:notesMasterIdLst>
  <p:sldIdLst>
    <p:sldId id="348" r:id="rId2"/>
    <p:sldId id="350" r:id="rId3"/>
    <p:sldId id="352" r:id="rId4"/>
    <p:sldId id="351" r:id="rId5"/>
    <p:sldId id="353" r:id="rId6"/>
    <p:sldId id="355" r:id="rId7"/>
    <p:sldId id="354" r:id="rId8"/>
    <p:sldId id="356" r:id="rId9"/>
    <p:sldId id="357" r:id="rId10"/>
    <p:sldId id="410" r:id="rId11"/>
    <p:sldId id="358" r:id="rId12"/>
    <p:sldId id="389" r:id="rId13"/>
    <p:sldId id="387" r:id="rId14"/>
    <p:sldId id="359" r:id="rId15"/>
    <p:sldId id="363" r:id="rId16"/>
    <p:sldId id="364" r:id="rId17"/>
    <p:sldId id="365" r:id="rId18"/>
    <p:sldId id="379" r:id="rId19"/>
    <p:sldId id="366" r:id="rId20"/>
    <p:sldId id="367" r:id="rId21"/>
    <p:sldId id="369" r:id="rId22"/>
    <p:sldId id="368" r:id="rId23"/>
    <p:sldId id="378" r:id="rId24"/>
    <p:sldId id="377" r:id="rId25"/>
    <p:sldId id="361" r:id="rId26"/>
    <p:sldId id="362" r:id="rId27"/>
    <p:sldId id="371" r:id="rId28"/>
    <p:sldId id="372" r:id="rId29"/>
    <p:sldId id="373" r:id="rId30"/>
    <p:sldId id="370" r:id="rId31"/>
    <p:sldId id="374" r:id="rId32"/>
    <p:sldId id="375" r:id="rId33"/>
    <p:sldId id="376" r:id="rId34"/>
    <p:sldId id="390" r:id="rId35"/>
    <p:sldId id="385" r:id="rId36"/>
    <p:sldId id="381" r:id="rId37"/>
    <p:sldId id="388" r:id="rId38"/>
    <p:sldId id="391" r:id="rId39"/>
    <p:sldId id="382" r:id="rId40"/>
    <p:sldId id="392" r:id="rId41"/>
    <p:sldId id="384" r:id="rId42"/>
    <p:sldId id="393" r:id="rId43"/>
    <p:sldId id="404" r:id="rId44"/>
    <p:sldId id="396" r:id="rId45"/>
    <p:sldId id="399" r:id="rId46"/>
    <p:sldId id="397" r:id="rId47"/>
    <p:sldId id="400" r:id="rId48"/>
    <p:sldId id="408" r:id="rId49"/>
    <p:sldId id="405" r:id="rId50"/>
    <p:sldId id="402" r:id="rId51"/>
    <p:sldId id="403" r:id="rId52"/>
    <p:sldId id="401" r:id="rId53"/>
    <p:sldId id="406" r:id="rId54"/>
    <p:sldId id="411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zari gupta" initials="Ng" lastIdx="1" clrIdx="0">
    <p:extLst>
      <p:ext uri="{19B8F6BF-5375-455C-9EA6-DF929625EA0E}">
        <p15:presenceInfo xmlns:p15="http://schemas.microsoft.com/office/powerpoint/2012/main" userId="4163194747ed0b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A4709-DD0E-49B0-8E72-CAFD232A943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3161A20-36FB-4F47-A399-38236161A80E}">
      <dgm:prSet phldrT="[Text]"/>
      <dgm:spPr/>
      <dgm:t>
        <a:bodyPr/>
        <a:lstStyle/>
        <a:p>
          <a:r>
            <a:rPr lang="en-IN" dirty="0"/>
            <a:t>Input Image</a:t>
          </a:r>
        </a:p>
      </dgm:t>
    </dgm:pt>
    <dgm:pt modelId="{25CF073E-6802-4A75-A969-B87E073075FF}" type="parTrans" cxnId="{7F8519E4-0832-426D-A17D-B2378E88D70E}">
      <dgm:prSet/>
      <dgm:spPr/>
      <dgm:t>
        <a:bodyPr/>
        <a:lstStyle/>
        <a:p>
          <a:endParaRPr lang="en-IN" dirty="0"/>
        </a:p>
      </dgm:t>
    </dgm:pt>
    <dgm:pt modelId="{04D56CDC-1578-47E2-BF1A-101445A2D840}" type="sibTrans" cxnId="{7F8519E4-0832-426D-A17D-B2378E88D70E}">
      <dgm:prSet/>
      <dgm:spPr/>
      <dgm:t>
        <a:bodyPr/>
        <a:lstStyle/>
        <a:p>
          <a:endParaRPr lang="en-IN" dirty="0"/>
        </a:p>
      </dgm:t>
    </dgm:pt>
    <dgm:pt modelId="{A1B949C3-C944-47FD-95D5-A6A3DAEFEFC5}">
      <dgm:prSet phldrT="[Text]"/>
      <dgm:spPr/>
      <dgm:t>
        <a:bodyPr/>
        <a:lstStyle/>
        <a:p>
          <a:r>
            <a:rPr lang="en-IN" dirty="0"/>
            <a:t>Image Enhancement</a:t>
          </a:r>
        </a:p>
      </dgm:t>
    </dgm:pt>
    <dgm:pt modelId="{DA6F3A52-CFDA-4F39-BD5B-6DCFC9150BA3}" type="parTrans" cxnId="{FBA46697-36BB-4042-AC8F-C26C2687E9EB}">
      <dgm:prSet/>
      <dgm:spPr/>
      <dgm:t>
        <a:bodyPr/>
        <a:lstStyle/>
        <a:p>
          <a:endParaRPr lang="en-IN" dirty="0"/>
        </a:p>
      </dgm:t>
    </dgm:pt>
    <dgm:pt modelId="{7D1BA36C-A596-419A-B80C-924D6E692D35}" type="sibTrans" cxnId="{FBA46697-36BB-4042-AC8F-C26C2687E9EB}">
      <dgm:prSet/>
      <dgm:spPr/>
      <dgm:t>
        <a:bodyPr/>
        <a:lstStyle/>
        <a:p>
          <a:endParaRPr lang="en-IN" dirty="0"/>
        </a:p>
      </dgm:t>
    </dgm:pt>
    <dgm:pt modelId="{D48AC653-57A0-49FB-AB17-BD780449C5E5}">
      <dgm:prSet phldrT="[Text]"/>
      <dgm:spPr/>
      <dgm:t>
        <a:bodyPr/>
        <a:lstStyle/>
        <a:p>
          <a:r>
            <a:rPr lang="en-IN" dirty="0"/>
            <a:t>Image Segmentation &amp; ROI Extraction</a:t>
          </a:r>
        </a:p>
      </dgm:t>
    </dgm:pt>
    <dgm:pt modelId="{5C75336C-81BF-4496-A5CE-DE668D6F5DE2}" type="parTrans" cxnId="{ECC0804A-19CE-43CD-9DA4-ACA5C19B3CFF}">
      <dgm:prSet/>
      <dgm:spPr/>
      <dgm:t>
        <a:bodyPr/>
        <a:lstStyle/>
        <a:p>
          <a:endParaRPr lang="en-IN" dirty="0"/>
        </a:p>
      </dgm:t>
    </dgm:pt>
    <dgm:pt modelId="{A8EDF6E5-6962-47CF-8B11-47F0DC97F815}" type="sibTrans" cxnId="{ECC0804A-19CE-43CD-9DA4-ACA5C19B3CFF}">
      <dgm:prSet/>
      <dgm:spPr/>
      <dgm:t>
        <a:bodyPr/>
        <a:lstStyle/>
        <a:p>
          <a:endParaRPr lang="en-IN" dirty="0"/>
        </a:p>
      </dgm:t>
    </dgm:pt>
    <dgm:pt modelId="{FF216694-70ED-41AC-9FD2-77CA34B4CFF8}">
      <dgm:prSet/>
      <dgm:spPr/>
      <dgm:t>
        <a:bodyPr/>
        <a:lstStyle/>
        <a:p>
          <a:r>
            <a:rPr lang="en-IN" dirty="0"/>
            <a:t> Neural Network Classifier </a:t>
          </a:r>
        </a:p>
      </dgm:t>
    </dgm:pt>
    <dgm:pt modelId="{27198CC0-9B5D-484C-8169-4FB912240194}" type="parTrans" cxnId="{CB659629-FCA6-4776-B002-DAA2015BA838}">
      <dgm:prSet/>
      <dgm:spPr/>
      <dgm:t>
        <a:bodyPr/>
        <a:lstStyle/>
        <a:p>
          <a:endParaRPr lang="en-IN" dirty="0"/>
        </a:p>
      </dgm:t>
    </dgm:pt>
    <dgm:pt modelId="{420078A0-5AF8-453B-99C8-7158D46046D9}" type="sibTrans" cxnId="{CB659629-FCA6-4776-B002-DAA2015BA838}">
      <dgm:prSet/>
      <dgm:spPr/>
      <dgm:t>
        <a:bodyPr/>
        <a:lstStyle/>
        <a:p>
          <a:endParaRPr lang="en-IN" dirty="0"/>
        </a:p>
      </dgm:t>
    </dgm:pt>
    <dgm:pt modelId="{1B33D7F2-1562-4815-8696-81E2D7A06FDC}">
      <dgm:prSet/>
      <dgm:spPr/>
      <dgm:t>
        <a:bodyPr/>
        <a:lstStyle/>
        <a:p>
          <a:r>
            <a:rPr lang="en-IN" dirty="0"/>
            <a:t>Object Detection</a:t>
          </a:r>
        </a:p>
      </dgm:t>
    </dgm:pt>
    <dgm:pt modelId="{66934C4A-9845-44F3-859C-0F4FE40915DC}" type="parTrans" cxnId="{C8ADF064-E97F-4B6E-ABF8-6512DADC2075}">
      <dgm:prSet/>
      <dgm:spPr/>
      <dgm:t>
        <a:bodyPr/>
        <a:lstStyle/>
        <a:p>
          <a:endParaRPr lang="en-IN" dirty="0"/>
        </a:p>
      </dgm:t>
    </dgm:pt>
    <dgm:pt modelId="{114A0E9D-961C-4FBC-88C1-A0620478A4CC}" type="sibTrans" cxnId="{C8ADF064-E97F-4B6E-ABF8-6512DADC2075}">
      <dgm:prSet/>
      <dgm:spPr/>
      <dgm:t>
        <a:bodyPr/>
        <a:lstStyle/>
        <a:p>
          <a:endParaRPr lang="en-IN" dirty="0"/>
        </a:p>
      </dgm:t>
    </dgm:pt>
    <dgm:pt modelId="{DF8DC40F-1FF3-4388-B632-1749CF42326D}" type="pres">
      <dgm:prSet presAssocID="{7D4A4709-DD0E-49B0-8E72-CAFD232A943E}" presName="outerComposite" presStyleCnt="0">
        <dgm:presLayoutVars>
          <dgm:chMax val="5"/>
          <dgm:dir/>
          <dgm:resizeHandles val="exact"/>
        </dgm:presLayoutVars>
      </dgm:prSet>
      <dgm:spPr/>
    </dgm:pt>
    <dgm:pt modelId="{9A0DB59F-025B-4D86-8605-2AF7CCBC6D8D}" type="pres">
      <dgm:prSet presAssocID="{7D4A4709-DD0E-49B0-8E72-CAFD232A943E}" presName="dummyMaxCanvas" presStyleCnt="0">
        <dgm:presLayoutVars/>
      </dgm:prSet>
      <dgm:spPr/>
    </dgm:pt>
    <dgm:pt modelId="{3D41BEFF-1C25-4D60-912C-F7A678BA2EE4}" type="pres">
      <dgm:prSet presAssocID="{7D4A4709-DD0E-49B0-8E72-CAFD232A943E}" presName="FiveNodes_1" presStyleLbl="node1" presStyleIdx="0" presStyleCnt="5">
        <dgm:presLayoutVars>
          <dgm:bulletEnabled val="1"/>
        </dgm:presLayoutVars>
      </dgm:prSet>
      <dgm:spPr/>
    </dgm:pt>
    <dgm:pt modelId="{A56739CF-8E5E-4026-95B7-E72F79101D83}" type="pres">
      <dgm:prSet presAssocID="{7D4A4709-DD0E-49B0-8E72-CAFD232A943E}" presName="FiveNodes_2" presStyleLbl="node1" presStyleIdx="1" presStyleCnt="5">
        <dgm:presLayoutVars>
          <dgm:bulletEnabled val="1"/>
        </dgm:presLayoutVars>
      </dgm:prSet>
      <dgm:spPr/>
    </dgm:pt>
    <dgm:pt modelId="{5EF25CAA-F3B7-4287-AB21-AED925BD4155}" type="pres">
      <dgm:prSet presAssocID="{7D4A4709-DD0E-49B0-8E72-CAFD232A943E}" presName="FiveNodes_3" presStyleLbl="node1" presStyleIdx="2" presStyleCnt="5">
        <dgm:presLayoutVars>
          <dgm:bulletEnabled val="1"/>
        </dgm:presLayoutVars>
      </dgm:prSet>
      <dgm:spPr/>
    </dgm:pt>
    <dgm:pt modelId="{BE75DAF5-1D1C-41B6-BC38-6A54F7351ABD}" type="pres">
      <dgm:prSet presAssocID="{7D4A4709-DD0E-49B0-8E72-CAFD232A943E}" presName="FiveNodes_4" presStyleLbl="node1" presStyleIdx="3" presStyleCnt="5">
        <dgm:presLayoutVars>
          <dgm:bulletEnabled val="1"/>
        </dgm:presLayoutVars>
      </dgm:prSet>
      <dgm:spPr/>
    </dgm:pt>
    <dgm:pt modelId="{30ACD0A6-0E69-413C-A7F2-2B43E240D46A}" type="pres">
      <dgm:prSet presAssocID="{7D4A4709-DD0E-49B0-8E72-CAFD232A943E}" presName="FiveNodes_5" presStyleLbl="node1" presStyleIdx="4" presStyleCnt="5">
        <dgm:presLayoutVars>
          <dgm:bulletEnabled val="1"/>
        </dgm:presLayoutVars>
      </dgm:prSet>
      <dgm:spPr/>
    </dgm:pt>
    <dgm:pt modelId="{57FCB082-97C3-48A0-A169-042F3B863F0C}" type="pres">
      <dgm:prSet presAssocID="{7D4A4709-DD0E-49B0-8E72-CAFD232A943E}" presName="FiveConn_1-2" presStyleLbl="fgAccFollowNode1" presStyleIdx="0" presStyleCnt="4">
        <dgm:presLayoutVars>
          <dgm:bulletEnabled val="1"/>
        </dgm:presLayoutVars>
      </dgm:prSet>
      <dgm:spPr/>
    </dgm:pt>
    <dgm:pt modelId="{89A9D272-7E41-48F7-8DC8-E63F700BD015}" type="pres">
      <dgm:prSet presAssocID="{7D4A4709-DD0E-49B0-8E72-CAFD232A943E}" presName="FiveConn_2-3" presStyleLbl="fgAccFollowNode1" presStyleIdx="1" presStyleCnt="4">
        <dgm:presLayoutVars>
          <dgm:bulletEnabled val="1"/>
        </dgm:presLayoutVars>
      </dgm:prSet>
      <dgm:spPr/>
    </dgm:pt>
    <dgm:pt modelId="{330F2A0A-D211-4E17-893E-C05201C78145}" type="pres">
      <dgm:prSet presAssocID="{7D4A4709-DD0E-49B0-8E72-CAFD232A943E}" presName="FiveConn_3-4" presStyleLbl="fgAccFollowNode1" presStyleIdx="2" presStyleCnt="4">
        <dgm:presLayoutVars>
          <dgm:bulletEnabled val="1"/>
        </dgm:presLayoutVars>
      </dgm:prSet>
      <dgm:spPr/>
    </dgm:pt>
    <dgm:pt modelId="{231AC221-F156-4B0B-8C7D-FD23F7F9AE53}" type="pres">
      <dgm:prSet presAssocID="{7D4A4709-DD0E-49B0-8E72-CAFD232A943E}" presName="FiveConn_4-5" presStyleLbl="fgAccFollowNode1" presStyleIdx="3" presStyleCnt="4">
        <dgm:presLayoutVars>
          <dgm:bulletEnabled val="1"/>
        </dgm:presLayoutVars>
      </dgm:prSet>
      <dgm:spPr/>
    </dgm:pt>
    <dgm:pt modelId="{5180AD68-5392-4021-BB8A-ABB8BA877349}" type="pres">
      <dgm:prSet presAssocID="{7D4A4709-DD0E-49B0-8E72-CAFD232A943E}" presName="FiveNodes_1_text" presStyleLbl="node1" presStyleIdx="4" presStyleCnt="5">
        <dgm:presLayoutVars>
          <dgm:bulletEnabled val="1"/>
        </dgm:presLayoutVars>
      </dgm:prSet>
      <dgm:spPr/>
    </dgm:pt>
    <dgm:pt modelId="{0FD6FDE9-245B-428D-A23F-4A354206C2E9}" type="pres">
      <dgm:prSet presAssocID="{7D4A4709-DD0E-49B0-8E72-CAFD232A943E}" presName="FiveNodes_2_text" presStyleLbl="node1" presStyleIdx="4" presStyleCnt="5">
        <dgm:presLayoutVars>
          <dgm:bulletEnabled val="1"/>
        </dgm:presLayoutVars>
      </dgm:prSet>
      <dgm:spPr/>
    </dgm:pt>
    <dgm:pt modelId="{4E753D04-AF60-42C0-8221-F04954D78FAC}" type="pres">
      <dgm:prSet presAssocID="{7D4A4709-DD0E-49B0-8E72-CAFD232A943E}" presName="FiveNodes_3_text" presStyleLbl="node1" presStyleIdx="4" presStyleCnt="5">
        <dgm:presLayoutVars>
          <dgm:bulletEnabled val="1"/>
        </dgm:presLayoutVars>
      </dgm:prSet>
      <dgm:spPr/>
    </dgm:pt>
    <dgm:pt modelId="{86ECE25C-E487-49A8-B377-7D3C8F9AAFCD}" type="pres">
      <dgm:prSet presAssocID="{7D4A4709-DD0E-49B0-8E72-CAFD232A943E}" presName="FiveNodes_4_text" presStyleLbl="node1" presStyleIdx="4" presStyleCnt="5">
        <dgm:presLayoutVars>
          <dgm:bulletEnabled val="1"/>
        </dgm:presLayoutVars>
      </dgm:prSet>
      <dgm:spPr/>
    </dgm:pt>
    <dgm:pt modelId="{A7B567F6-587B-4010-9EDF-DB9B7F4442B7}" type="pres">
      <dgm:prSet presAssocID="{7D4A4709-DD0E-49B0-8E72-CAFD232A943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ED6520D-2D00-4929-866B-A41565F89AC5}" type="presOf" srcId="{7D1BA36C-A596-419A-B80C-924D6E692D35}" destId="{89A9D272-7E41-48F7-8DC8-E63F700BD015}" srcOrd="0" destOrd="0" presId="urn:microsoft.com/office/officeart/2005/8/layout/vProcess5"/>
    <dgm:cxn modelId="{ABD3AF1F-1BD6-426E-AB3E-F391F6701BDB}" type="presOf" srcId="{A8EDF6E5-6962-47CF-8B11-47F0DC97F815}" destId="{330F2A0A-D211-4E17-893E-C05201C78145}" srcOrd="0" destOrd="0" presId="urn:microsoft.com/office/officeart/2005/8/layout/vProcess5"/>
    <dgm:cxn modelId="{CB659629-FCA6-4776-B002-DAA2015BA838}" srcId="{7D4A4709-DD0E-49B0-8E72-CAFD232A943E}" destId="{FF216694-70ED-41AC-9FD2-77CA34B4CFF8}" srcOrd="3" destOrd="0" parTransId="{27198CC0-9B5D-484C-8169-4FB912240194}" sibTransId="{420078A0-5AF8-453B-99C8-7158D46046D9}"/>
    <dgm:cxn modelId="{1BE2733A-BFF5-4138-B472-DC21AE2591BD}" type="presOf" srcId="{1B33D7F2-1562-4815-8696-81E2D7A06FDC}" destId="{A7B567F6-587B-4010-9EDF-DB9B7F4442B7}" srcOrd="1" destOrd="0" presId="urn:microsoft.com/office/officeart/2005/8/layout/vProcess5"/>
    <dgm:cxn modelId="{C98A5E41-4433-422F-9C61-DBC489AB6175}" type="presOf" srcId="{7D4A4709-DD0E-49B0-8E72-CAFD232A943E}" destId="{DF8DC40F-1FF3-4388-B632-1749CF42326D}" srcOrd="0" destOrd="0" presId="urn:microsoft.com/office/officeart/2005/8/layout/vProcess5"/>
    <dgm:cxn modelId="{D904F162-CAA2-4ADE-93EB-056664BED651}" type="presOf" srcId="{1B33D7F2-1562-4815-8696-81E2D7A06FDC}" destId="{30ACD0A6-0E69-413C-A7F2-2B43E240D46A}" srcOrd="0" destOrd="0" presId="urn:microsoft.com/office/officeart/2005/8/layout/vProcess5"/>
    <dgm:cxn modelId="{C8ADF064-E97F-4B6E-ABF8-6512DADC2075}" srcId="{7D4A4709-DD0E-49B0-8E72-CAFD232A943E}" destId="{1B33D7F2-1562-4815-8696-81E2D7A06FDC}" srcOrd="4" destOrd="0" parTransId="{66934C4A-9845-44F3-859C-0F4FE40915DC}" sibTransId="{114A0E9D-961C-4FBC-88C1-A0620478A4CC}"/>
    <dgm:cxn modelId="{ECC0804A-19CE-43CD-9DA4-ACA5C19B3CFF}" srcId="{7D4A4709-DD0E-49B0-8E72-CAFD232A943E}" destId="{D48AC653-57A0-49FB-AB17-BD780449C5E5}" srcOrd="2" destOrd="0" parTransId="{5C75336C-81BF-4496-A5CE-DE668D6F5DE2}" sibTransId="{A8EDF6E5-6962-47CF-8B11-47F0DC97F815}"/>
    <dgm:cxn modelId="{BCE90D4C-6AB4-447E-8854-3BADCD566627}" type="presOf" srcId="{43161A20-36FB-4F47-A399-38236161A80E}" destId="{5180AD68-5392-4021-BB8A-ABB8BA877349}" srcOrd="1" destOrd="0" presId="urn:microsoft.com/office/officeart/2005/8/layout/vProcess5"/>
    <dgm:cxn modelId="{B446376C-C5FB-4BFA-A6E8-FCA90682DB9D}" type="presOf" srcId="{D48AC653-57A0-49FB-AB17-BD780449C5E5}" destId="{4E753D04-AF60-42C0-8221-F04954D78FAC}" srcOrd="1" destOrd="0" presId="urn:microsoft.com/office/officeart/2005/8/layout/vProcess5"/>
    <dgm:cxn modelId="{CBCF3C77-8326-4D22-A1A2-4FEB20102AD7}" type="presOf" srcId="{420078A0-5AF8-453B-99C8-7158D46046D9}" destId="{231AC221-F156-4B0B-8C7D-FD23F7F9AE53}" srcOrd="0" destOrd="0" presId="urn:microsoft.com/office/officeart/2005/8/layout/vProcess5"/>
    <dgm:cxn modelId="{B8945E91-7372-488C-A163-3FBD85D96390}" type="presOf" srcId="{FF216694-70ED-41AC-9FD2-77CA34B4CFF8}" destId="{86ECE25C-E487-49A8-B377-7D3C8F9AAFCD}" srcOrd="1" destOrd="0" presId="urn:microsoft.com/office/officeart/2005/8/layout/vProcess5"/>
    <dgm:cxn modelId="{B80E3993-411C-4839-BF9C-71B37964FD6E}" type="presOf" srcId="{A1B949C3-C944-47FD-95D5-A6A3DAEFEFC5}" destId="{A56739CF-8E5E-4026-95B7-E72F79101D83}" srcOrd="0" destOrd="0" presId="urn:microsoft.com/office/officeart/2005/8/layout/vProcess5"/>
    <dgm:cxn modelId="{FBA46697-36BB-4042-AC8F-C26C2687E9EB}" srcId="{7D4A4709-DD0E-49B0-8E72-CAFD232A943E}" destId="{A1B949C3-C944-47FD-95D5-A6A3DAEFEFC5}" srcOrd="1" destOrd="0" parTransId="{DA6F3A52-CFDA-4F39-BD5B-6DCFC9150BA3}" sibTransId="{7D1BA36C-A596-419A-B80C-924D6E692D35}"/>
    <dgm:cxn modelId="{89184B99-4020-4B1B-9A07-E183D55FD211}" type="presOf" srcId="{D48AC653-57A0-49FB-AB17-BD780449C5E5}" destId="{5EF25CAA-F3B7-4287-AB21-AED925BD4155}" srcOrd="0" destOrd="0" presId="urn:microsoft.com/office/officeart/2005/8/layout/vProcess5"/>
    <dgm:cxn modelId="{F868FCAE-C953-4B97-BA81-9C9C5CC0ACE2}" type="presOf" srcId="{FF216694-70ED-41AC-9FD2-77CA34B4CFF8}" destId="{BE75DAF5-1D1C-41B6-BC38-6A54F7351ABD}" srcOrd="0" destOrd="0" presId="urn:microsoft.com/office/officeart/2005/8/layout/vProcess5"/>
    <dgm:cxn modelId="{E7B3EABB-2C96-4270-9523-230A0133EF84}" type="presOf" srcId="{43161A20-36FB-4F47-A399-38236161A80E}" destId="{3D41BEFF-1C25-4D60-912C-F7A678BA2EE4}" srcOrd="0" destOrd="0" presId="urn:microsoft.com/office/officeart/2005/8/layout/vProcess5"/>
    <dgm:cxn modelId="{7F8519E4-0832-426D-A17D-B2378E88D70E}" srcId="{7D4A4709-DD0E-49B0-8E72-CAFD232A943E}" destId="{43161A20-36FB-4F47-A399-38236161A80E}" srcOrd="0" destOrd="0" parTransId="{25CF073E-6802-4A75-A969-B87E073075FF}" sibTransId="{04D56CDC-1578-47E2-BF1A-101445A2D840}"/>
    <dgm:cxn modelId="{37E850EE-9C65-4D19-953F-0FC3C2E55DE5}" type="presOf" srcId="{A1B949C3-C944-47FD-95D5-A6A3DAEFEFC5}" destId="{0FD6FDE9-245B-428D-A23F-4A354206C2E9}" srcOrd="1" destOrd="0" presId="urn:microsoft.com/office/officeart/2005/8/layout/vProcess5"/>
    <dgm:cxn modelId="{65A99EF3-B64B-48E5-A413-04625DAECD1F}" type="presOf" srcId="{04D56CDC-1578-47E2-BF1A-101445A2D840}" destId="{57FCB082-97C3-48A0-A169-042F3B863F0C}" srcOrd="0" destOrd="0" presId="urn:microsoft.com/office/officeart/2005/8/layout/vProcess5"/>
    <dgm:cxn modelId="{486CE3D0-83F8-48FA-A66B-72494F3D4900}" type="presParOf" srcId="{DF8DC40F-1FF3-4388-B632-1749CF42326D}" destId="{9A0DB59F-025B-4D86-8605-2AF7CCBC6D8D}" srcOrd="0" destOrd="0" presId="urn:microsoft.com/office/officeart/2005/8/layout/vProcess5"/>
    <dgm:cxn modelId="{8431F621-A146-47BB-953F-C9483E84B2E6}" type="presParOf" srcId="{DF8DC40F-1FF3-4388-B632-1749CF42326D}" destId="{3D41BEFF-1C25-4D60-912C-F7A678BA2EE4}" srcOrd="1" destOrd="0" presId="urn:microsoft.com/office/officeart/2005/8/layout/vProcess5"/>
    <dgm:cxn modelId="{2141481B-BF25-4201-BD19-2990C3988FB3}" type="presParOf" srcId="{DF8DC40F-1FF3-4388-B632-1749CF42326D}" destId="{A56739CF-8E5E-4026-95B7-E72F79101D83}" srcOrd="2" destOrd="0" presId="urn:microsoft.com/office/officeart/2005/8/layout/vProcess5"/>
    <dgm:cxn modelId="{DFA51524-5136-4539-8922-7E53050B1020}" type="presParOf" srcId="{DF8DC40F-1FF3-4388-B632-1749CF42326D}" destId="{5EF25CAA-F3B7-4287-AB21-AED925BD4155}" srcOrd="3" destOrd="0" presId="urn:microsoft.com/office/officeart/2005/8/layout/vProcess5"/>
    <dgm:cxn modelId="{8BE76EDD-27D7-42D5-A125-8CAD313EF180}" type="presParOf" srcId="{DF8DC40F-1FF3-4388-B632-1749CF42326D}" destId="{BE75DAF5-1D1C-41B6-BC38-6A54F7351ABD}" srcOrd="4" destOrd="0" presId="urn:microsoft.com/office/officeart/2005/8/layout/vProcess5"/>
    <dgm:cxn modelId="{C20CA3EE-596D-4813-A4F4-3A469A34D0FC}" type="presParOf" srcId="{DF8DC40F-1FF3-4388-B632-1749CF42326D}" destId="{30ACD0A6-0E69-413C-A7F2-2B43E240D46A}" srcOrd="5" destOrd="0" presId="urn:microsoft.com/office/officeart/2005/8/layout/vProcess5"/>
    <dgm:cxn modelId="{5DE20DF1-3674-4E18-9B0D-94039B7E286A}" type="presParOf" srcId="{DF8DC40F-1FF3-4388-B632-1749CF42326D}" destId="{57FCB082-97C3-48A0-A169-042F3B863F0C}" srcOrd="6" destOrd="0" presId="urn:microsoft.com/office/officeart/2005/8/layout/vProcess5"/>
    <dgm:cxn modelId="{A7D90E18-8EE1-400C-8C1E-8C765B99C79F}" type="presParOf" srcId="{DF8DC40F-1FF3-4388-B632-1749CF42326D}" destId="{89A9D272-7E41-48F7-8DC8-E63F700BD015}" srcOrd="7" destOrd="0" presId="urn:microsoft.com/office/officeart/2005/8/layout/vProcess5"/>
    <dgm:cxn modelId="{7D99EB1E-BF8D-4956-B491-4439795E64D2}" type="presParOf" srcId="{DF8DC40F-1FF3-4388-B632-1749CF42326D}" destId="{330F2A0A-D211-4E17-893E-C05201C78145}" srcOrd="8" destOrd="0" presId="urn:microsoft.com/office/officeart/2005/8/layout/vProcess5"/>
    <dgm:cxn modelId="{171CCCCA-5CE2-4FB5-B363-5D4CCE866E81}" type="presParOf" srcId="{DF8DC40F-1FF3-4388-B632-1749CF42326D}" destId="{231AC221-F156-4B0B-8C7D-FD23F7F9AE53}" srcOrd="9" destOrd="0" presId="urn:microsoft.com/office/officeart/2005/8/layout/vProcess5"/>
    <dgm:cxn modelId="{BAC85DD2-C2BB-4B3B-8F94-73A5B3AE88F6}" type="presParOf" srcId="{DF8DC40F-1FF3-4388-B632-1749CF42326D}" destId="{5180AD68-5392-4021-BB8A-ABB8BA877349}" srcOrd="10" destOrd="0" presId="urn:microsoft.com/office/officeart/2005/8/layout/vProcess5"/>
    <dgm:cxn modelId="{8CC855F5-DCC3-453E-9967-F53B240A7A2E}" type="presParOf" srcId="{DF8DC40F-1FF3-4388-B632-1749CF42326D}" destId="{0FD6FDE9-245B-428D-A23F-4A354206C2E9}" srcOrd="11" destOrd="0" presId="urn:microsoft.com/office/officeart/2005/8/layout/vProcess5"/>
    <dgm:cxn modelId="{6451751E-EF0D-4760-8068-8D661E9CE027}" type="presParOf" srcId="{DF8DC40F-1FF3-4388-B632-1749CF42326D}" destId="{4E753D04-AF60-42C0-8221-F04954D78FAC}" srcOrd="12" destOrd="0" presId="urn:microsoft.com/office/officeart/2005/8/layout/vProcess5"/>
    <dgm:cxn modelId="{1F42AB32-82C0-4416-B4E5-937A13157D01}" type="presParOf" srcId="{DF8DC40F-1FF3-4388-B632-1749CF42326D}" destId="{86ECE25C-E487-49A8-B377-7D3C8F9AAFCD}" srcOrd="13" destOrd="0" presId="urn:microsoft.com/office/officeart/2005/8/layout/vProcess5"/>
    <dgm:cxn modelId="{6E7FD4C7-B81B-4EF2-92C2-3698EA0ACD96}" type="presParOf" srcId="{DF8DC40F-1FF3-4388-B632-1749CF42326D}" destId="{A7B567F6-587B-4010-9EDF-DB9B7F4442B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4A4709-DD0E-49B0-8E72-CAFD232A943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3161A20-36FB-4F47-A399-38236161A80E}">
      <dgm:prSet phldrT="[Text]" custT="1"/>
      <dgm:spPr/>
      <dgm:t>
        <a:bodyPr/>
        <a:lstStyle/>
        <a:p>
          <a:r>
            <a:rPr lang="en-IN" sz="1800" dirty="0"/>
            <a:t>Input image</a:t>
          </a:r>
        </a:p>
      </dgm:t>
    </dgm:pt>
    <dgm:pt modelId="{25CF073E-6802-4A75-A969-B87E073075FF}" type="parTrans" cxnId="{7F8519E4-0832-426D-A17D-B2378E88D70E}">
      <dgm:prSet/>
      <dgm:spPr/>
      <dgm:t>
        <a:bodyPr/>
        <a:lstStyle/>
        <a:p>
          <a:endParaRPr lang="en-IN"/>
        </a:p>
      </dgm:t>
    </dgm:pt>
    <dgm:pt modelId="{04D56CDC-1578-47E2-BF1A-101445A2D840}" type="sibTrans" cxnId="{7F8519E4-0832-426D-A17D-B2378E88D70E}">
      <dgm:prSet/>
      <dgm:spPr/>
      <dgm:t>
        <a:bodyPr/>
        <a:lstStyle/>
        <a:p>
          <a:endParaRPr lang="en-IN"/>
        </a:p>
      </dgm:t>
    </dgm:pt>
    <dgm:pt modelId="{A1B949C3-C944-47FD-95D5-A6A3DAEFEFC5}">
      <dgm:prSet phldrT="[Text]" custT="1"/>
      <dgm:spPr/>
      <dgm:t>
        <a:bodyPr/>
        <a:lstStyle/>
        <a:p>
          <a:r>
            <a:rPr lang="en-IN" sz="1800" dirty="0"/>
            <a:t>Gaussian Pyramid</a:t>
          </a:r>
        </a:p>
        <a:p>
          <a:r>
            <a:rPr lang="en-IN" sz="1800" dirty="0"/>
            <a:t> (5 layers)</a:t>
          </a:r>
        </a:p>
      </dgm:t>
    </dgm:pt>
    <dgm:pt modelId="{DA6F3A52-CFDA-4F39-BD5B-6DCFC9150BA3}" type="parTrans" cxnId="{FBA46697-36BB-4042-AC8F-C26C2687E9EB}">
      <dgm:prSet/>
      <dgm:spPr/>
      <dgm:t>
        <a:bodyPr/>
        <a:lstStyle/>
        <a:p>
          <a:endParaRPr lang="en-IN"/>
        </a:p>
      </dgm:t>
    </dgm:pt>
    <dgm:pt modelId="{7D1BA36C-A596-419A-B80C-924D6E692D35}" type="sibTrans" cxnId="{FBA46697-36BB-4042-AC8F-C26C2687E9EB}">
      <dgm:prSet/>
      <dgm:spPr/>
      <dgm:t>
        <a:bodyPr/>
        <a:lstStyle/>
        <a:p>
          <a:endParaRPr lang="en-IN"/>
        </a:p>
      </dgm:t>
    </dgm:pt>
    <dgm:pt modelId="{D48AC653-57A0-49FB-AB17-BD780449C5E5}">
      <dgm:prSet phldrT="[Text]" custT="1"/>
      <dgm:spPr/>
      <dgm:t>
        <a:bodyPr/>
        <a:lstStyle/>
        <a:p>
          <a:r>
            <a:rPr lang="en-IN" sz="1800" dirty="0"/>
            <a:t>Laplacian Pyramid </a:t>
          </a:r>
        </a:p>
        <a:p>
          <a:r>
            <a:rPr lang="en-IN" sz="1800" dirty="0"/>
            <a:t>(4 layers)</a:t>
          </a:r>
        </a:p>
      </dgm:t>
    </dgm:pt>
    <dgm:pt modelId="{5C75336C-81BF-4496-A5CE-DE668D6F5DE2}" type="parTrans" cxnId="{ECC0804A-19CE-43CD-9DA4-ACA5C19B3CFF}">
      <dgm:prSet/>
      <dgm:spPr/>
      <dgm:t>
        <a:bodyPr/>
        <a:lstStyle/>
        <a:p>
          <a:endParaRPr lang="en-IN"/>
        </a:p>
      </dgm:t>
    </dgm:pt>
    <dgm:pt modelId="{A8EDF6E5-6962-47CF-8B11-47F0DC97F815}" type="sibTrans" cxnId="{ECC0804A-19CE-43CD-9DA4-ACA5C19B3CFF}">
      <dgm:prSet/>
      <dgm:spPr/>
      <dgm:t>
        <a:bodyPr/>
        <a:lstStyle/>
        <a:p>
          <a:endParaRPr lang="en-IN"/>
        </a:p>
      </dgm:t>
    </dgm:pt>
    <dgm:pt modelId="{FF216694-70ED-41AC-9FD2-77CA34B4CFF8}">
      <dgm:prSet/>
      <dgm:spPr/>
      <dgm:t>
        <a:bodyPr/>
        <a:lstStyle/>
        <a:p>
          <a:r>
            <a:rPr lang="en-IN" dirty="0"/>
            <a:t>Min-Max Normalization on 1</a:t>
          </a:r>
          <a:r>
            <a:rPr lang="en-IN" baseline="30000" dirty="0"/>
            <a:t>st</a:t>
          </a:r>
          <a:r>
            <a:rPr lang="en-IN" dirty="0"/>
            <a:t> layer of Laplacian Pyramid</a:t>
          </a:r>
        </a:p>
      </dgm:t>
    </dgm:pt>
    <dgm:pt modelId="{27198CC0-9B5D-484C-8169-4FB912240194}" type="parTrans" cxnId="{CB659629-FCA6-4776-B002-DAA2015BA838}">
      <dgm:prSet/>
      <dgm:spPr/>
      <dgm:t>
        <a:bodyPr/>
        <a:lstStyle/>
        <a:p>
          <a:endParaRPr lang="en-IN"/>
        </a:p>
      </dgm:t>
    </dgm:pt>
    <dgm:pt modelId="{420078A0-5AF8-453B-99C8-7158D46046D9}" type="sibTrans" cxnId="{CB659629-FCA6-4776-B002-DAA2015BA838}">
      <dgm:prSet/>
      <dgm:spPr/>
      <dgm:t>
        <a:bodyPr/>
        <a:lstStyle/>
        <a:p>
          <a:endParaRPr lang="en-IN"/>
        </a:p>
      </dgm:t>
    </dgm:pt>
    <dgm:pt modelId="{1B33D7F2-1562-4815-8696-81E2D7A06FDC}">
      <dgm:prSet custT="1"/>
      <dgm:spPr/>
      <dgm:t>
        <a:bodyPr/>
        <a:lstStyle/>
        <a:p>
          <a:r>
            <a:rPr lang="en-IN" sz="1800" dirty="0"/>
            <a:t>Addition with original image</a:t>
          </a:r>
        </a:p>
      </dgm:t>
    </dgm:pt>
    <dgm:pt modelId="{66934C4A-9845-44F3-859C-0F4FE40915DC}" type="parTrans" cxnId="{C8ADF064-E97F-4B6E-ABF8-6512DADC2075}">
      <dgm:prSet/>
      <dgm:spPr/>
      <dgm:t>
        <a:bodyPr/>
        <a:lstStyle/>
        <a:p>
          <a:endParaRPr lang="en-IN"/>
        </a:p>
      </dgm:t>
    </dgm:pt>
    <dgm:pt modelId="{114A0E9D-961C-4FBC-88C1-A0620478A4CC}" type="sibTrans" cxnId="{C8ADF064-E97F-4B6E-ABF8-6512DADC2075}">
      <dgm:prSet/>
      <dgm:spPr/>
      <dgm:t>
        <a:bodyPr/>
        <a:lstStyle/>
        <a:p>
          <a:endParaRPr lang="en-IN"/>
        </a:p>
      </dgm:t>
    </dgm:pt>
    <dgm:pt modelId="{2A612A8D-354E-4134-84A4-B17049366037}">
      <dgm:prSet custT="1"/>
      <dgm:spPr/>
      <dgm:t>
        <a:bodyPr/>
        <a:lstStyle/>
        <a:p>
          <a:r>
            <a:rPr lang="en-IN" sz="1800" dirty="0"/>
            <a:t>Contrast Correction</a:t>
          </a:r>
        </a:p>
        <a:p>
          <a:r>
            <a:rPr lang="en-IN" sz="1800" dirty="0"/>
            <a:t>(</a:t>
          </a:r>
          <a:r>
            <a:rPr lang="en-IN" sz="1800" dirty="0" err="1"/>
            <a:t>alpha,beta</a:t>
          </a:r>
          <a:r>
            <a:rPr lang="en-IN" sz="1800" dirty="0"/>
            <a:t>)</a:t>
          </a:r>
        </a:p>
      </dgm:t>
    </dgm:pt>
    <dgm:pt modelId="{C6751CF3-D611-403D-915A-E7BC1BC8C680}" type="parTrans" cxnId="{9718CBC8-FE36-4A50-9706-BB56EB783946}">
      <dgm:prSet/>
      <dgm:spPr/>
      <dgm:t>
        <a:bodyPr/>
        <a:lstStyle/>
        <a:p>
          <a:endParaRPr lang="en-IN"/>
        </a:p>
      </dgm:t>
    </dgm:pt>
    <dgm:pt modelId="{3FE4A0A6-4FF0-4086-869C-523C4AE7342C}" type="sibTrans" cxnId="{9718CBC8-FE36-4A50-9706-BB56EB783946}">
      <dgm:prSet/>
      <dgm:spPr/>
      <dgm:t>
        <a:bodyPr/>
        <a:lstStyle/>
        <a:p>
          <a:endParaRPr lang="en-IN"/>
        </a:p>
      </dgm:t>
    </dgm:pt>
    <dgm:pt modelId="{435B0492-2ADA-470F-AD1F-61C061EF4472}">
      <dgm:prSet custT="1"/>
      <dgm:spPr/>
      <dgm:t>
        <a:bodyPr/>
        <a:lstStyle/>
        <a:p>
          <a:r>
            <a:rPr lang="en-IN" sz="1800" dirty="0"/>
            <a:t>Brightness correction</a:t>
          </a:r>
        </a:p>
        <a:p>
          <a:r>
            <a:rPr lang="en-IN" sz="1800" dirty="0"/>
            <a:t>(Gamma)</a:t>
          </a:r>
        </a:p>
      </dgm:t>
    </dgm:pt>
    <dgm:pt modelId="{9A72A40C-8A81-4C03-B68D-D78C0F3BC4B1}" type="parTrans" cxnId="{4398F69F-2D90-4BA4-B715-97EA925755D0}">
      <dgm:prSet/>
      <dgm:spPr/>
      <dgm:t>
        <a:bodyPr/>
        <a:lstStyle/>
        <a:p>
          <a:endParaRPr lang="en-IN"/>
        </a:p>
      </dgm:t>
    </dgm:pt>
    <dgm:pt modelId="{BBD7D12F-DA05-49DB-A5A5-DEBE7FE1B4CB}" type="sibTrans" cxnId="{4398F69F-2D90-4BA4-B715-97EA925755D0}">
      <dgm:prSet/>
      <dgm:spPr/>
      <dgm:t>
        <a:bodyPr/>
        <a:lstStyle/>
        <a:p>
          <a:endParaRPr lang="en-IN"/>
        </a:p>
      </dgm:t>
    </dgm:pt>
    <dgm:pt modelId="{D9515171-8A00-4BC8-A4AD-77A2D63D7509}" type="pres">
      <dgm:prSet presAssocID="{7D4A4709-DD0E-49B0-8E72-CAFD232A943E}" presName="CompostProcess" presStyleCnt="0">
        <dgm:presLayoutVars>
          <dgm:dir/>
          <dgm:resizeHandles val="exact"/>
        </dgm:presLayoutVars>
      </dgm:prSet>
      <dgm:spPr/>
    </dgm:pt>
    <dgm:pt modelId="{A5ADE559-AC27-47EE-89C0-7284AAC81CD7}" type="pres">
      <dgm:prSet presAssocID="{7D4A4709-DD0E-49B0-8E72-CAFD232A943E}" presName="arrow" presStyleLbl="bgShp" presStyleIdx="0" presStyleCnt="1" custScaleX="117647" custLinFactNeighborY="-238"/>
      <dgm:spPr/>
    </dgm:pt>
    <dgm:pt modelId="{EBE6E2B5-64E2-4C05-A89E-A129A1C8A8E1}" type="pres">
      <dgm:prSet presAssocID="{7D4A4709-DD0E-49B0-8E72-CAFD232A943E}" presName="linearProcess" presStyleCnt="0"/>
      <dgm:spPr/>
    </dgm:pt>
    <dgm:pt modelId="{7577C42E-3BE1-416C-B21D-24AD54A189BB}" type="pres">
      <dgm:prSet presAssocID="{43161A20-36FB-4F47-A399-38236161A80E}" presName="textNode" presStyleLbl="node1" presStyleIdx="0" presStyleCnt="7">
        <dgm:presLayoutVars>
          <dgm:bulletEnabled val="1"/>
        </dgm:presLayoutVars>
      </dgm:prSet>
      <dgm:spPr/>
    </dgm:pt>
    <dgm:pt modelId="{5D833BF6-59B4-475A-A0A7-5D188263D92B}" type="pres">
      <dgm:prSet presAssocID="{04D56CDC-1578-47E2-BF1A-101445A2D840}" presName="sibTrans" presStyleCnt="0"/>
      <dgm:spPr/>
    </dgm:pt>
    <dgm:pt modelId="{9B1C2D2B-95BC-44AA-A54B-83FCFC091D42}" type="pres">
      <dgm:prSet presAssocID="{A1B949C3-C944-47FD-95D5-A6A3DAEFEFC5}" presName="textNode" presStyleLbl="node1" presStyleIdx="1" presStyleCnt="7">
        <dgm:presLayoutVars>
          <dgm:bulletEnabled val="1"/>
        </dgm:presLayoutVars>
      </dgm:prSet>
      <dgm:spPr/>
    </dgm:pt>
    <dgm:pt modelId="{71D00979-6F19-4AA3-97DD-E09281D6A6DE}" type="pres">
      <dgm:prSet presAssocID="{7D1BA36C-A596-419A-B80C-924D6E692D35}" presName="sibTrans" presStyleCnt="0"/>
      <dgm:spPr/>
    </dgm:pt>
    <dgm:pt modelId="{5660FB5F-B29C-44F0-8033-0FF8FCC98782}" type="pres">
      <dgm:prSet presAssocID="{D48AC653-57A0-49FB-AB17-BD780449C5E5}" presName="textNode" presStyleLbl="node1" presStyleIdx="2" presStyleCnt="7">
        <dgm:presLayoutVars>
          <dgm:bulletEnabled val="1"/>
        </dgm:presLayoutVars>
      </dgm:prSet>
      <dgm:spPr/>
    </dgm:pt>
    <dgm:pt modelId="{A84E238D-E839-4331-B27C-7B43426F7576}" type="pres">
      <dgm:prSet presAssocID="{A8EDF6E5-6962-47CF-8B11-47F0DC97F815}" presName="sibTrans" presStyleCnt="0"/>
      <dgm:spPr/>
    </dgm:pt>
    <dgm:pt modelId="{FBBBECFD-CE30-4EBF-BF31-EDF2926036CA}" type="pres">
      <dgm:prSet presAssocID="{FF216694-70ED-41AC-9FD2-77CA34B4CFF8}" presName="textNode" presStyleLbl="node1" presStyleIdx="3" presStyleCnt="7">
        <dgm:presLayoutVars>
          <dgm:bulletEnabled val="1"/>
        </dgm:presLayoutVars>
      </dgm:prSet>
      <dgm:spPr/>
    </dgm:pt>
    <dgm:pt modelId="{90895942-D072-4611-855C-941127AF40E5}" type="pres">
      <dgm:prSet presAssocID="{420078A0-5AF8-453B-99C8-7158D46046D9}" presName="sibTrans" presStyleCnt="0"/>
      <dgm:spPr/>
    </dgm:pt>
    <dgm:pt modelId="{CAB75E2D-4959-461C-B7A2-255CFBFAEA1B}" type="pres">
      <dgm:prSet presAssocID="{1B33D7F2-1562-4815-8696-81E2D7A06FDC}" presName="textNode" presStyleLbl="node1" presStyleIdx="4" presStyleCnt="7">
        <dgm:presLayoutVars>
          <dgm:bulletEnabled val="1"/>
        </dgm:presLayoutVars>
      </dgm:prSet>
      <dgm:spPr/>
    </dgm:pt>
    <dgm:pt modelId="{94DA01AB-18AE-499D-BBB3-939E4EA57295}" type="pres">
      <dgm:prSet presAssocID="{114A0E9D-961C-4FBC-88C1-A0620478A4CC}" presName="sibTrans" presStyleCnt="0"/>
      <dgm:spPr/>
    </dgm:pt>
    <dgm:pt modelId="{890E8CD9-7873-4FE9-BC3D-5C0F40DB6BD9}" type="pres">
      <dgm:prSet presAssocID="{2A612A8D-354E-4134-84A4-B17049366037}" presName="textNode" presStyleLbl="node1" presStyleIdx="5" presStyleCnt="7">
        <dgm:presLayoutVars>
          <dgm:bulletEnabled val="1"/>
        </dgm:presLayoutVars>
      </dgm:prSet>
      <dgm:spPr/>
    </dgm:pt>
    <dgm:pt modelId="{121B22A1-CAB7-42FD-ABE0-FEE9EBEEB050}" type="pres">
      <dgm:prSet presAssocID="{3FE4A0A6-4FF0-4086-869C-523C4AE7342C}" presName="sibTrans" presStyleCnt="0"/>
      <dgm:spPr/>
    </dgm:pt>
    <dgm:pt modelId="{58AA712D-CC38-4A01-9733-193A3203B5E2}" type="pres">
      <dgm:prSet presAssocID="{435B0492-2ADA-470F-AD1F-61C061EF4472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60BFAF00-DE44-4BE3-A9C7-9B48FB2E21EC}" type="presOf" srcId="{43161A20-36FB-4F47-A399-38236161A80E}" destId="{7577C42E-3BE1-416C-B21D-24AD54A189BB}" srcOrd="0" destOrd="0" presId="urn:microsoft.com/office/officeart/2005/8/layout/hProcess9"/>
    <dgm:cxn modelId="{CB659629-FCA6-4776-B002-DAA2015BA838}" srcId="{7D4A4709-DD0E-49B0-8E72-CAFD232A943E}" destId="{FF216694-70ED-41AC-9FD2-77CA34B4CFF8}" srcOrd="3" destOrd="0" parTransId="{27198CC0-9B5D-484C-8169-4FB912240194}" sibTransId="{420078A0-5AF8-453B-99C8-7158D46046D9}"/>
    <dgm:cxn modelId="{787F962C-A13E-48BB-90A7-0EBF2ADC0084}" type="presOf" srcId="{2A612A8D-354E-4134-84A4-B17049366037}" destId="{890E8CD9-7873-4FE9-BC3D-5C0F40DB6BD9}" srcOrd="0" destOrd="0" presId="urn:microsoft.com/office/officeart/2005/8/layout/hProcess9"/>
    <dgm:cxn modelId="{4F536632-6884-4E68-BB78-F9B3DD7AFBF5}" type="presOf" srcId="{A1B949C3-C944-47FD-95D5-A6A3DAEFEFC5}" destId="{9B1C2D2B-95BC-44AA-A54B-83FCFC091D42}" srcOrd="0" destOrd="0" presId="urn:microsoft.com/office/officeart/2005/8/layout/hProcess9"/>
    <dgm:cxn modelId="{EA8BC636-9F7B-4A00-A3A4-B408D400CC68}" type="presOf" srcId="{FF216694-70ED-41AC-9FD2-77CA34B4CFF8}" destId="{FBBBECFD-CE30-4EBF-BF31-EDF2926036CA}" srcOrd="0" destOrd="0" presId="urn:microsoft.com/office/officeart/2005/8/layout/hProcess9"/>
    <dgm:cxn modelId="{C8ADF064-E97F-4B6E-ABF8-6512DADC2075}" srcId="{7D4A4709-DD0E-49B0-8E72-CAFD232A943E}" destId="{1B33D7F2-1562-4815-8696-81E2D7A06FDC}" srcOrd="4" destOrd="0" parTransId="{66934C4A-9845-44F3-859C-0F4FE40915DC}" sibTransId="{114A0E9D-961C-4FBC-88C1-A0620478A4CC}"/>
    <dgm:cxn modelId="{D1660F67-CBA7-4887-9B30-408BEA4B5745}" type="presOf" srcId="{435B0492-2ADA-470F-AD1F-61C061EF4472}" destId="{58AA712D-CC38-4A01-9733-193A3203B5E2}" srcOrd="0" destOrd="0" presId="urn:microsoft.com/office/officeart/2005/8/layout/hProcess9"/>
    <dgm:cxn modelId="{ECC0804A-19CE-43CD-9DA4-ACA5C19B3CFF}" srcId="{7D4A4709-DD0E-49B0-8E72-CAFD232A943E}" destId="{D48AC653-57A0-49FB-AB17-BD780449C5E5}" srcOrd="2" destOrd="0" parTransId="{5C75336C-81BF-4496-A5CE-DE668D6F5DE2}" sibTransId="{A8EDF6E5-6962-47CF-8B11-47F0DC97F815}"/>
    <dgm:cxn modelId="{FBA46697-36BB-4042-AC8F-C26C2687E9EB}" srcId="{7D4A4709-DD0E-49B0-8E72-CAFD232A943E}" destId="{A1B949C3-C944-47FD-95D5-A6A3DAEFEFC5}" srcOrd="1" destOrd="0" parTransId="{DA6F3A52-CFDA-4F39-BD5B-6DCFC9150BA3}" sibTransId="{7D1BA36C-A596-419A-B80C-924D6E692D35}"/>
    <dgm:cxn modelId="{4398F69F-2D90-4BA4-B715-97EA925755D0}" srcId="{7D4A4709-DD0E-49B0-8E72-CAFD232A943E}" destId="{435B0492-2ADA-470F-AD1F-61C061EF4472}" srcOrd="6" destOrd="0" parTransId="{9A72A40C-8A81-4C03-B68D-D78C0F3BC4B1}" sibTransId="{BBD7D12F-DA05-49DB-A5A5-DEBE7FE1B4CB}"/>
    <dgm:cxn modelId="{89C149A6-E2A3-450F-A53F-AE8C16B8673C}" type="presOf" srcId="{D48AC653-57A0-49FB-AB17-BD780449C5E5}" destId="{5660FB5F-B29C-44F0-8033-0FF8FCC98782}" srcOrd="0" destOrd="0" presId="urn:microsoft.com/office/officeart/2005/8/layout/hProcess9"/>
    <dgm:cxn modelId="{958BB6B5-CBCB-4F04-AB22-CA58FCE91AD1}" type="presOf" srcId="{7D4A4709-DD0E-49B0-8E72-CAFD232A943E}" destId="{D9515171-8A00-4BC8-A4AD-77A2D63D7509}" srcOrd="0" destOrd="0" presId="urn:microsoft.com/office/officeart/2005/8/layout/hProcess9"/>
    <dgm:cxn modelId="{9718CBC8-FE36-4A50-9706-BB56EB783946}" srcId="{7D4A4709-DD0E-49B0-8E72-CAFD232A943E}" destId="{2A612A8D-354E-4134-84A4-B17049366037}" srcOrd="5" destOrd="0" parTransId="{C6751CF3-D611-403D-915A-E7BC1BC8C680}" sibTransId="{3FE4A0A6-4FF0-4086-869C-523C4AE7342C}"/>
    <dgm:cxn modelId="{C69588D6-F94A-43D4-8553-7AFA53B6C4E7}" type="presOf" srcId="{1B33D7F2-1562-4815-8696-81E2D7A06FDC}" destId="{CAB75E2D-4959-461C-B7A2-255CFBFAEA1B}" srcOrd="0" destOrd="0" presId="urn:microsoft.com/office/officeart/2005/8/layout/hProcess9"/>
    <dgm:cxn modelId="{7F8519E4-0832-426D-A17D-B2378E88D70E}" srcId="{7D4A4709-DD0E-49B0-8E72-CAFD232A943E}" destId="{43161A20-36FB-4F47-A399-38236161A80E}" srcOrd="0" destOrd="0" parTransId="{25CF073E-6802-4A75-A969-B87E073075FF}" sibTransId="{04D56CDC-1578-47E2-BF1A-101445A2D840}"/>
    <dgm:cxn modelId="{4D62D269-715D-4E49-9121-573C7FB39985}" type="presParOf" srcId="{D9515171-8A00-4BC8-A4AD-77A2D63D7509}" destId="{A5ADE559-AC27-47EE-89C0-7284AAC81CD7}" srcOrd="0" destOrd="0" presId="urn:microsoft.com/office/officeart/2005/8/layout/hProcess9"/>
    <dgm:cxn modelId="{AEC1BE2D-07D0-4819-A780-D6C939281DF7}" type="presParOf" srcId="{D9515171-8A00-4BC8-A4AD-77A2D63D7509}" destId="{EBE6E2B5-64E2-4C05-A89E-A129A1C8A8E1}" srcOrd="1" destOrd="0" presId="urn:microsoft.com/office/officeart/2005/8/layout/hProcess9"/>
    <dgm:cxn modelId="{40D95C0C-64B4-4DDC-8A8F-09CCB4F3D301}" type="presParOf" srcId="{EBE6E2B5-64E2-4C05-A89E-A129A1C8A8E1}" destId="{7577C42E-3BE1-416C-B21D-24AD54A189BB}" srcOrd="0" destOrd="0" presId="urn:microsoft.com/office/officeart/2005/8/layout/hProcess9"/>
    <dgm:cxn modelId="{1D05A521-B66B-47DA-A9FC-824B98E21791}" type="presParOf" srcId="{EBE6E2B5-64E2-4C05-A89E-A129A1C8A8E1}" destId="{5D833BF6-59B4-475A-A0A7-5D188263D92B}" srcOrd="1" destOrd="0" presId="urn:microsoft.com/office/officeart/2005/8/layout/hProcess9"/>
    <dgm:cxn modelId="{36521B56-E4BB-465E-A450-F67FF3C9EC22}" type="presParOf" srcId="{EBE6E2B5-64E2-4C05-A89E-A129A1C8A8E1}" destId="{9B1C2D2B-95BC-44AA-A54B-83FCFC091D42}" srcOrd="2" destOrd="0" presId="urn:microsoft.com/office/officeart/2005/8/layout/hProcess9"/>
    <dgm:cxn modelId="{536300E1-EF45-448A-A71A-49A807D16876}" type="presParOf" srcId="{EBE6E2B5-64E2-4C05-A89E-A129A1C8A8E1}" destId="{71D00979-6F19-4AA3-97DD-E09281D6A6DE}" srcOrd="3" destOrd="0" presId="urn:microsoft.com/office/officeart/2005/8/layout/hProcess9"/>
    <dgm:cxn modelId="{88F2F2DE-8E75-4AC0-A251-7B80D6D86AEF}" type="presParOf" srcId="{EBE6E2B5-64E2-4C05-A89E-A129A1C8A8E1}" destId="{5660FB5F-B29C-44F0-8033-0FF8FCC98782}" srcOrd="4" destOrd="0" presId="urn:microsoft.com/office/officeart/2005/8/layout/hProcess9"/>
    <dgm:cxn modelId="{6109F89B-4852-4475-975B-9CB52AD383FA}" type="presParOf" srcId="{EBE6E2B5-64E2-4C05-A89E-A129A1C8A8E1}" destId="{A84E238D-E839-4331-B27C-7B43426F7576}" srcOrd="5" destOrd="0" presId="urn:microsoft.com/office/officeart/2005/8/layout/hProcess9"/>
    <dgm:cxn modelId="{751E44B2-E593-4D96-8291-68D3D8980B44}" type="presParOf" srcId="{EBE6E2B5-64E2-4C05-A89E-A129A1C8A8E1}" destId="{FBBBECFD-CE30-4EBF-BF31-EDF2926036CA}" srcOrd="6" destOrd="0" presId="urn:microsoft.com/office/officeart/2005/8/layout/hProcess9"/>
    <dgm:cxn modelId="{9115BB97-421D-4229-981C-491BE31EE205}" type="presParOf" srcId="{EBE6E2B5-64E2-4C05-A89E-A129A1C8A8E1}" destId="{90895942-D072-4611-855C-941127AF40E5}" srcOrd="7" destOrd="0" presId="urn:microsoft.com/office/officeart/2005/8/layout/hProcess9"/>
    <dgm:cxn modelId="{DCD7B13E-538B-44A3-9E06-91F48FFAA5CF}" type="presParOf" srcId="{EBE6E2B5-64E2-4C05-A89E-A129A1C8A8E1}" destId="{CAB75E2D-4959-461C-B7A2-255CFBFAEA1B}" srcOrd="8" destOrd="0" presId="urn:microsoft.com/office/officeart/2005/8/layout/hProcess9"/>
    <dgm:cxn modelId="{6A72009C-B623-4DF0-A66C-08D0695AB3B2}" type="presParOf" srcId="{EBE6E2B5-64E2-4C05-A89E-A129A1C8A8E1}" destId="{94DA01AB-18AE-499D-BBB3-939E4EA57295}" srcOrd="9" destOrd="0" presId="urn:microsoft.com/office/officeart/2005/8/layout/hProcess9"/>
    <dgm:cxn modelId="{DAA01D82-8EA2-4CEF-BCA2-0A74C2D1DD3D}" type="presParOf" srcId="{EBE6E2B5-64E2-4C05-A89E-A129A1C8A8E1}" destId="{890E8CD9-7873-4FE9-BC3D-5C0F40DB6BD9}" srcOrd="10" destOrd="0" presId="urn:microsoft.com/office/officeart/2005/8/layout/hProcess9"/>
    <dgm:cxn modelId="{3A8B2F55-592C-4D4A-95AA-78561E42841A}" type="presParOf" srcId="{EBE6E2B5-64E2-4C05-A89E-A129A1C8A8E1}" destId="{121B22A1-CAB7-42FD-ABE0-FEE9EBEEB050}" srcOrd="11" destOrd="0" presId="urn:microsoft.com/office/officeart/2005/8/layout/hProcess9"/>
    <dgm:cxn modelId="{CFEEFF09-986B-45D3-A8E1-B05419C26FF6}" type="presParOf" srcId="{EBE6E2B5-64E2-4C05-A89E-A129A1C8A8E1}" destId="{58AA712D-CC38-4A01-9733-193A3203B5E2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E16EBE-67A7-4FFF-B734-B299921B1A73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82DFE043-F5BC-4F37-A6EA-83BCA0E8A9CC}">
      <dgm:prSet phldrT="[Text]"/>
      <dgm:spPr/>
      <dgm:t>
        <a:bodyPr/>
        <a:lstStyle/>
        <a:p>
          <a:r>
            <a:rPr lang="en-IN">
              <a:solidFill>
                <a:schemeClr val="bg1"/>
              </a:solidFill>
            </a:rPr>
            <a:t>Enhanced Panoramic Dental X-ray</a:t>
          </a:r>
          <a:endParaRPr lang="en-IN" dirty="0">
            <a:solidFill>
              <a:schemeClr val="bg1"/>
            </a:solidFill>
          </a:endParaRPr>
        </a:p>
      </dgm:t>
    </dgm:pt>
    <dgm:pt modelId="{92FE427D-0460-41CD-9B9E-EE7D44ECA176}" type="parTrans" cxnId="{B93336C8-0AD6-47A8-A633-E311B9D26423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271C3F1-BB19-4357-B91C-0EEAFA08713D}" type="sibTrans" cxnId="{B93336C8-0AD6-47A8-A633-E311B9D26423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388AEB1B-92D3-4EB5-84DC-0DD5357EB02D}">
      <dgm:prSet phldrT="[Text]" custT="1"/>
      <dgm:spPr/>
      <dgm:t>
        <a:bodyPr/>
        <a:lstStyle/>
        <a:p>
          <a:r>
            <a:rPr lang="en-IN" sz="3200">
              <a:solidFill>
                <a:schemeClr val="bg1"/>
              </a:solidFill>
            </a:rPr>
            <a:t>Partition of upper and lower jaw</a:t>
          </a:r>
          <a:endParaRPr lang="en-IN" sz="3200" dirty="0">
            <a:solidFill>
              <a:schemeClr val="bg1"/>
            </a:solidFill>
          </a:endParaRPr>
        </a:p>
      </dgm:t>
    </dgm:pt>
    <dgm:pt modelId="{26356DCA-FBB1-4FB7-90D7-A50E52CA958B}" type="parTrans" cxnId="{AC6536EE-0EA1-4A23-8321-0639CFE4FC9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9FD07459-BB6C-4DF7-8CBB-DD33C7F7DF89}" type="sibTrans" cxnId="{AC6536EE-0EA1-4A23-8321-0639CFE4FC9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DBA86ED-AAE9-4A8E-9AAB-0E0AA3FD2704}">
      <dgm:prSet phldrT="[Text]" custT="1"/>
      <dgm:spPr/>
      <dgm:t>
        <a:bodyPr/>
        <a:lstStyle/>
        <a:p>
          <a:r>
            <a:rPr lang="en-IN" sz="2400" dirty="0">
              <a:solidFill>
                <a:schemeClr val="bg1"/>
              </a:solidFill>
            </a:rPr>
            <a:t>Extraction of</a:t>
          </a:r>
        </a:p>
        <a:p>
          <a:r>
            <a:rPr lang="en-IN" sz="2400" dirty="0">
              <a:solidFill>
                <a:schemeClr val="bg1"/>
              </a:solidFill>
            </a:rPr>
            <a:t> ROI</a:t>
          </a:r>
        </a:p>
      </dgm:t>
    </dgm:pt>
    <dgm:pt modelId="{E72F2965-AB87-4636-979B-B3FDF9D53FD6}" type="parTrans" cxnId="{2135938A-C408-4761-A886-4D7A6A215E39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39F7E10F-5948-495A-94AA-EFD2DA631969}" type="sibTrans" cxnId="{2135938A-C408-4761-A886-4D7A6A215E39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9E3E1879-690A-478B-A604-74452BF686F1}">
      <dgm:prSet custT="1"/>
      <dgm:spPr/>
      <dgm:t>
        <a:bodyPr/>
        <a:lstStyle/>
        <a:p>
          <a:r>
            <a:rPr lang="en-IN" sz="4400">
              <a:solidFill>
                <a:schemeClr val="bg1"/>
              </a:solidFill>
            </a:rPr>
            <a:t>Jaw Area Extraction </a:t>
          </a:r>
          <a:endParaRPr lang="en-IN" sz="4400" dirty="0">
            <a:solidFill>
              <a:schemeClr val="bg1"/>
            </a:solidFill>
          </a:endParaRPr>
        </a:p>
      </dgm:t>
    </dgm:pt>
    <dgm:pt modelId="{7F9A295F-6A81-4722-B609-204EED3D7494}" type="parTrans" cxnId="{1523D412-481C-4348-A943-643744A0D920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C7E8F462-8A15-46AB-A440-0A8C4F0345D8}" type="sibTrans" cxnId="{1523D412-481C-4348-A943-643744A0D920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EFA33EE-E34D-42A9-8319-8CC27422656A}" type="pres">
      <dgm:prSet presAssocID="{28E16EBE-67A7-4FFF-B734-B299921B1A73}" presName="Name0" presStyleCnt="0">
        <dgm:presLayoutVars>
          <dgm:dir/>
          <dgm:animLvl val="lvl"/>
          <dgm:resizeHandles val="exact"/>
        </dgm:presLayoutVars>
      </dgm:prSet>
      <dgm:spPr/>
    </dgm:pt>
    <dgm:pt modelId="{C478E385-26FE-4FCF-9CA9-02ABBA963A3C}" type="pres">
      <dgm:prSet presAssocID="{82DFE043-F5BC-4F37-A6EA-83BCA0E8A9CC}" presName="Name8" presStyleCnt="0"/>
      <dgm:spPr/>
    </dgm:pt>
    <dgm:pt modelId="{8D563F54-2AB5-4F0E-84DB-669485442A7E}" type="pres">
      <dgm:prSet presAssocID="{82DFE043-F5BC-4F37-A6EA-83BCA0E8A9CC}" presName="level" presStyleLbl="node1" presStyleIdx="0" presStyleCnt="4">
        <dgm:presLayoutVars>
          <dgm:chMax val="1"/>
          <dgm:bulletEnabled val="1"/>
        </dgm:presLayoutVars>
      </dgm:prSet>
      <dgm:spPr/>
    </dgm:pt>
    <dgm:pt modelId="{F5B6B702-06B4-40A7-9369-6494339D685A}" type="pres">
      <dgm:prSet presAssocID="{82DFE043-F5BC-4F37-A6EA-83BCA0E8A9C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DA0C5C2-931B-475C-A40F-C9C0F76DC180}" type="pres">
      <dgm:prSet presAssocID="{9E3E1879-690A-478B-A604-74452BF686F1}" presName="Name8" presStyleCnt="0"/>
      <dgm:spPr/>
    </dgm:pt>
    <dgm:pt modelId="{F0AD51D9-1966-4219-83DA-570D32BD97CC}" type="pres">
      <dgm:prSet presAssocID="{9E3E1879-690A-478B-A604-74452BF686F1}" presName="level" presStyleLbl="node1" presStyleIdx="1" presStyleCnt="4">
        <dgm:presLayoutVars>
          <dgm:chMax val="1"/>
          <dgm:bulletEnabled val="1"/>
        </dgm:presLayoutVars>
      </dgm:prSet>
      <dgm:spPr/>
    </dgm:pt>
    <dgm:pt modelId="{24A2754F-9369-4481-B2B4-43940DD7708B}" type="pres">
      <dgm:prSet presAssocID="{9E3E1879-690A-478B-A604-74452BF686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B04725D-F345-4BEC-B755-3530C3A00263}" type="pres">
      <dgm:prSet presAssocID="{388AEB1B-92D3-4EB5-84DC-0DD5357EB02D}" presName="Name8" presStyleCnt="0"/>
      <dgm:spPr/>
    </dgm:pt>
    <dgm:pt modelId="{FBBF84F8-813F-4694-9AC6-CABF9C146773}" type="pres">
      <dgm:prSet presAssocID="{388AEB1B-92D3-4EB5-84DC-0DD5357EB02D}" presName="level" presStyleLbl="node1" presStyleIdx="2" presStyleCnt="4">
        <dgm:presLayoutVars>
          <dgm:chMax val="1"/>
          <dgm:bulletEnabled val="1"/>
        </dgm:presLayoutVars>
      </dgm:prSet>
      <dgm:spPr/>
    </dgm:pt>
    <dgm:pt modelId="{B36DBC09-F503-4C64-A1F2-4C5D2C09D8C5}" type="pres">
      <dgm:prSet presAssocID="{388AEB1B-92D3-4EB5-84DC-0DD5357EB02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66FEAEA-C5A6-4B43-A54D-C7995E36DA50}" type="pres">
      <dgm:prSet presAssocID="{5DBA86ED-AAE9-4A8E-9AAB-0E0AA3FD2704}" presName="Name8" presStyleCnt="0"/>
      <dgm:spPr/>
    </dgm:pt>
    <dgm:pt modelId="{96D0BEC9-1C87-4D46-831D-0599669AD547}" type="pres">
      <dgm:prSet presAssocID="{5DBA86ED-AAE9-4A8E-9AAB-0E0AA3FD2704}" presName="level" presStyleLbl="node1" presStyleIdx="3" presStyleCnt="4">
        <dgm:presLayoutVars>
          <dgm:chMax val="1"/>
          <dgm:bulletEnabled val="1"/>
        </dgm:presLayoutVars>
      </dgm:prSet>
      <dgm:spPr/>
    </dgm:pt>
    <dgm:pt modelId="{2EC1A1CD-210A-4445-BEE8-96EF62414AA4}" type="pres">
      <dgm:prSet presAssocID="{5DBA86ED-AAE9-4A8E-9AAB-0E0AA3FD270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DA5E401-C921-4AA6-BA50-00324FA78E1B}" type="presOf" srcId="{5DBA86ED-AAE9-4A8E-9AAB-0E0AA3FD2704}" destId="{96D0BEC9-1C87-4D46-831D-0599669AD547}" srcOrd="0" destOrd="0" presId="urn:microsoft.com/office/officeart/2005/8/layout/pyramid3"/>
    <dgm:cxn modelId="{1523D412-481C-4348-A943-643744A0D920}" srcId="{28E16EBE-67A7-4FFF-B734-B299921B1A73}" destId="{9E3E1879-690A-478B-A604-74452BF686F1}" srcOrd="1" destOrd="0" parTransId="{7F9A295F-6A81-4722-B609-204EED3D7494}" sibTransId="{C7E8F462-8A15-46AB-A440-0A8C4F0345D8}"/>
    <dgm:cxn modelId="{1A50C923-6511-4B90-925F-06D33857C424}" type="presOf" srcId="{5DBA86ED-AAE9-4A8E-9AAB-0E0AA3FD2704}" destId="{2EC1A1CD-210A-4445-BEE8-96EF62414AA4}" srcOrd="1" destOrd="0" presId="urn:microsoft.com/office/officeart/2005/8/layout/pyramid3"/>
    <dgm:cxn modelId="{7A05CE2B-AE42-4017-A0D8-52E346710A40}" type="presOf" srcId="{388AEB1B-92D3-4EB5-84DC-0DD5357EB02D}" destId="{B36DBC09-F503-4C64-A1F2-4C5D2C09D8C5}" srcOrd="1" destOrd="0" presId="urn:microsoft.com/office/officeart/2005/8/layout/pyramid3"/>
    <dgm:cxn modelId="{7EA6FD2D-0166-451E-92A1-F42525973077}" type="presOf" srcId="{82DFE043-F5BC-4F37-A6EA-83BCA0E8A9CC}" destId="{8D563F54-2AB5-4F0E-84DB-669485442A7E}" srcOrd="0" destOrd="0" presId="urn:microsoft.com/office/officeart/2005/8/layout/pyramid3"/>
    <dgm:cxn modelId="{2A7AA775-FC48-4448-A17D-E61F26B830A3}" type="presOf" srcId="{28E16EBE-67A7-4FFF-B734-B299921B1A73}" destId="{1EFA33EE-E34D-42A9-8319-8CC27422656A}" srcOrd="0" destOrd="0" presId="urn:microsoft.com/office/officeart/2005/8/layout/pyramid3"/>
    <dgm:cxn modelId="{17B7D183-F213-4589-9359-AF5717B78D2C}" type="presOf" srcId="{9E3E1879-690A-478B-A604-74452BF686F1}" destId="{24A2754F-9369-4481-B2B4-43940DD7708B}" srcOrd="1" destOrd="0" presId="urn:microsoft.com/office/officeart/2005/8/layout/pyramid3"/>
    <dgm:cxn modelId="{2135938A-C408-4761-A886-4D7A6A215E39}" srcId="{28E16EBE-67A7-4FFF-B734-B299921B1A73}" destId="{5DBA86ED-AAE9-4A8E-9AAB-0E0AA3FD2704}" srcOrd="3" destOrd="0" parTransId="{E72F2965-AB87-4636-979B-B3FDF9D53FD6}" sibTransId="{39F7E10F-5948-495A-94AA-EFD2DA631969}"/>
    <dgm:cxn modelId="{767B04AB-9BDB-4C3B-AAFA-AB82047FB482}" type="presOf" srcId="{9E3E1879-690A-478B-A604-74452BF686F1}" destId="{F0AD51D9-1966-4219-83DA-570D32BD97CC}" srcOrd="0" destOrd="0" presId="urn:microsoft.com/office/officeart/2005/8/layout/pyramid3"/>
    <dgm:cxn modelId="{B93336C8-0AD6-47A8-A633-E311B9D26423}" srcId="{28E16EBE-67A7-4FFF-B734-B299921B1A73}" destId="{82DFE043-F5BC-4F37-A6EA-83BCA0E8A9CC}" srcOrd="0" destOrd="0" parTransId="{92FE427D-0460-41CD-9B9E-EE7D44ECA176}" sibTransId="{B271C3F1-BB19-4357-B91C-0EEAFA08713D}"/>
    <dgm:cxn modelId="{38936BE5-459A-4285-A980-81096E454989}" type="presOf" srcId="{82DFE043-F5BC-4F37-A6EA-83BCA0E8A9CC}" destId="{F5B6B702-06B4-40A7-9369-6494339D685A}" srcOrd="1" destOrd="0" presId="urn:microsoft.com/office/officeart/2005/8/layout/pyramid3"/>
    <dgm:cxn modelId="{6A0814ED-7007-4B8E-A947-AFCCF451DA06}" type="presOf" srcId="{388AEB1B-92D3-4EB5-84DC-0DD5357EB02D}" destId="{FBBF84F8-813F-4694-9AC6-CABF9C146773}" srcOrd="0" destOrd="0" presId="urn:microsoft.com/office/officeart/2005/8/layout/pyramid3"/>
    <dgm:cxn modelId="{AC6536EE-0EA1-4A23-8321-0639CFE4FC95}" srcId="{28E16EBE-67A7-4FFF-B734-B299921B1A73}" destId="{388AEB1B-92D3-4EB5-84DC-0DD5357EB02D}" srcOrd="2" destOrd="0" parTransId="{26356DCA-FBB1-4FB7-90D7-A50E52CA958B}" sibTransId="{9FD07459-BB6C-4DF7-8CBB-DD33C7F7DF89}"/>
    <dgm:cxn modelId="{EB62BA16-C79D-482B-8E66-5141D96C9725}" type="presParOf" srcId="{1EFA33EE-E34D-42A9-8319-8CC27422656A}" destId="{C478E385-26FE-4FCF-9CA9-02ABBA963A3C}" srcOrd="0" destOrd="0" presId="urn:microsoft.com/office/officeart/2005/8/layout/pyramid3"/>
    <dgm:cxn modelId="{8C0BFCA2-325C-42C8-927B-A08F8A526DB9}" type="presParOf" srcId="{C478E385-26FE-4FCF-9CA9-02ABBA963A3C}" destId="{8D563F54-2AB5-4F0E-84DB-669485442A7E}" srcOrd="0" destOrd="0" presId="urn:microsoft.com/office/officeart/2005/8/layout/pyramid3"/>
    <dgm:cxn modelId="{8D95BB88-3DD7-436B-96EF-93AC21AE56E6}" type="presParOf" srcId="{C478E385-26FE-4FCF-9CA9-02ABBA963A3C}" destId="{F5B6B702-06B4-40A7-9369-6494339D685A}" srcOrd="1" destOrd="0" presId="urn:microsoft.com/office/officeart/2005/8/layout/pyramid3"/>
    <dgm:cxn modelId="{83FBFF78-2E43-4E0B-9FEE-AEC017AA5183}" type="presParOf" srcId="{1EFA33EE-E34D-42A9-8319-8CC27422656A}" destId="{ADA0C5C2-931B-475C-A40F-C9C0F76DC180}" srcOrd="1" destOrd="0" presId="urn:microsoft.com/office/officeart/2005/8/layout/pyramid3"/>
    <dgm:cxn modelId="{CB58E9AE-5F7C-4047-9133-DFD3FE55C89C}" type="presParOf" srcId="{ADA0C5C2-931B-475C-A40F-C9C0F76DC180}" destId="{F0AD51D9-1966-4219-83DA-570D32BD97CC}" srcOrd="0" destOrd="0" presId="urn:microsoft.com/office/officeart/2005/8/layout/pyramid3"/>
    <dgm:cxn modelId="{BFD84AA5-D278-431E-B5FD-6FDA1A16E2D0}" type="presParOf" srcId="{ADA0C5C2-931B-475C-A40F-C9C0F76DC180}" destId="{24A2754F-9369-4481-B2B4-43940DD7708B}" srcOrd="1" destOrd="0" presId="urn:microsoft.com/office/officeart/2005/8/layout/pyramid3"/>
    <dgm:cxn modelId="{8034F4D6-D858-4529-A447-3794B27EB9E5}" type="presParOf" srcId="{1EFA33EE-E34D-42A9-8319-8CC27422656A}" destId="{1B04725D-F345-4BEC-B755-3530C3A00263}" srcOrd="2" destOrd="0" presId="urn:microsoft.com/office/officeart/2005/8/layout/pyramid3"/>
    <dgm:cxn modelId="{303AF1AB-998E-41A6-BDFA-958D9BBB9F47}" type="presParOf" srcId="{1B04725D-F345-4BEC-B755-3530C3A00263}" destId="{FBBF84F8-813F-4694-9AC6-CABF9C146773}" srcOrd="0" destOrd="0" presId="urn:microsoft.com/office/officeart/2005/8/layout/pyramid3"/>
    <dgm:cxn modelId="{325E76A7-F495-4D81-8B5F-4764BBD62B38}" type="presParOf" srcId="{1B04725D-F345-4BEC-B755-3530C3A00263}" destId="{B36DBC09-F503-4C64-A1F2-4C5D2C09D8C5}" srcOrd="1" destOrd="0" presId="urn:microsoft.com/office/officeart/2005/8/layout/pyramid3"/>
    <dgm:cxn modelId="{C3B399A6-51E0-44BE-A706-A380FC4DF067}" type="presParOf" srcId="{1EFA33EE-E34D-42A9-8319-8CC27422656A}" destId="{A66FEAEA-C5A6-4B43-A54D-C7995E36DA50}" srcOrd="3" destOrd="0" presId="urn:microsoft.com/office/officeart/2005/8/layout/pyramid3"/>
    <dgm:cxn modelId="{A46B1EFF-8C91-4E23-9A34-0C8FAB3F6A5B}" type="presParOf" srcId="{A66FEAEA-C5A6-4B43-A54D-C7995E36DA50}" destId="{96D0BEC9-1C87-4D46-831D-0599669AD547}" srcOrd="0" destOrd="0" presId="urn:microsoft.com/office/officeart/2005/8/layout/pyramid3"/>
    <dgm:cxn modelId="{45A0D705-AB3E-4B7C-AC4D-176143B414F9}" type="presParOf" srcId="{A66FEAEA-C5A6-4B43-A54D-C7995E36DA50}" destId="{2EC1A1CD-210A-4445-BEE8-96EF62414AA4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BFE423-F68B-4A9D-A73A-5FBED80714E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257D7B-343E-40F3-ACF6-F73905F4E9C2}">
      <dgm:prSet phldrT="[Text]"/>
      <dgm:spPr/>
      <dgm:t>
        <a:bodyPr/>
        <a:lstStyle/>
        <a:p>
          <a:r>
            <a:rPr lang="en-IN" dirty="0"/>
            <a:t>Enhanced</a:t>
          </a:r>
        </a:p>
        <a:p>
          <a:r>
            <a:rPr lang="en-IN" dirty="0"/>
            <a:t>Image</a:t>
          </a:r>
        </a:p>
      </dgm:t>
    </dgm:pt>
    <dgm:pt modelId="{791884E5-6D6C-43FA-80FD-BD96A5AF3BBD}" type="parTrans" cxnId="{8D58E9D6-46D9-4C06-A3CB-2415F54F2ADB}">
      <dgm:prSet/>
      <dgm:spPr/>
      <dgm:t>
        <a:bodyPr/>
        <a:lstStyle/>
        <a:p>
          <a:endParaRPr lang="en-IN"/>
        </a:p>
      </dgm:t>
    </dgm:pt>
    <dgm:pt modelId="{EAD44FCD-5DDD-40BD-B9FB-A60925C1570F}" type="sibTrans" cxnId="{8D58E9D6-46D9-4C06-A3CB-2415F54F2ADB}">
      <dgm:prSet/>
      <dgm:spPr/>
      <dgm:t>
        <a:bodyPr/>
        <a:lstStyle/>
        <a:p>
          <a:endParaRPr lang="en-IN"/>
        </a:p>
      </dgm:t>
    </dgm:pt>
    <dgm:pt modelId="{8A1419F5-564E-4018-94C5-01C0DF23760E}">
      <dgm:prSet phldrT="[Text]"/>
      <dgm:spPr/>
      <dgm:t>
        <a:bodyPr/>
        <a:lstStyle/>
        <a:p>
          <a:r>
            <a:rPr lang="en-IN" dirty="0"/>
            <a:t>Binary</a:t>
          </a:r>
        </a:p>
        <a:p>
          <a:r>
            <a:rPr lang="en-IN" dirty="0"/>
            <a:t>Thresholding</a:t>
          </a:r>
        </a:p>
      </dgm:t>
    </dgm:pt>
    <dgm:pt modelId="{F155ABB0-C771-438E-9693-699D2F1F5E48}" type="parTrans" cxnId="{34AA8510-7E7C-4668-8239-EF7678A0CE11}">
      <dgm:prSet/>
      <dgm:spPr/>
      <dgm:t>
        <a:bodyPr/>
        <a:lstStyle/>
        <a:p>
          <a:endParaRPr lang="en-IN"/>
        </a:p>
      </dgm:t>
    </dgm:pt>
    <dgm:pt modelId="{BC9D5DA7-C3B0-486B-8FAA-26EA74B8BBBD}" type="sibTrans" cxnId="{34AA8510-7E7C-4668-8239-EF7678A0CE11}">
      <dgm:prSet/>
      <dgm:spPr/>
      <dgm:t>
        <a:bodyPr/>
        <a:lstStyle/>
        <a:p>
          <a:endParaRPr lang="en-IN"/>
        </a:p>
      </dgm:t>
    </dgm:pt>
    <dgm:pt modelId="{D4B7EE25-88FC-4A55-A3A8-310C6213AF03}">
      <dgm:prSet phldrT="[Text]"/>
      <dgm:spPr/>
      <dgm:t>
        <a:bodyPr/>
        <a:lstStyle/>
        <a:p>
          <a:r>
            <a:rPr lang="en-IN" dirty="0"/>
            <a:t>Convert image to B/W grid</a:t>
          </a:r>
        </a:p>
      </dgm:t>
    </dgm:pt>
    <dgm:pt modelId="{5DD8BA98-1D7C-4444-8871-48A2A2871BF2}" type="parTrans" cxnId="{E48AEAA6-9B6D-4C07-A3C3-5F0A70BE10D1}">
      <dgm:prSet/>
      <dgm:spPr/>
      <dgm:t>
        <a:bodyPr/>
        <a:lstStyle/>
        <a:p>
          <a:endParaRPr lang="en-IN"/>
        </a:p>
      </dgm:t>
    </dgm:pt>
    <dgm:pt modelId="{BB335C5E-7C86-45F1-A30D-9FBE689CF30E}" type="sibTrans" cxnId="{E48AEAA6-9B6D-4C07-A3C3-5F0A70BE10D1}">
      <dgm:prSet/>
      <dgm:spPr/>
      <dgm:t>
        <a:bodyPr/>
        <a:lstStyle/>
        <a:p>
          <a:endParaRPr lang="en-IN"/>
        </a:p>
      </dgm:t>
    </dgm:pt>
    <dgm:pt modelId="{3CA1BD71-EF73-4179-93FD-C37DFCF76E03}">
      <dgm:prSet/>
      <dgm:spPr/>
      <dgm:t>
        <a:bodyPr/>
        <a:lstStyle/>
        <a:p>
          <a:r>
            <a:rPr lang="en-IN" dirty="0"/>
            <a:t>Find points around jaw</a:t>
          </a:r>
        </a:p>
      </dgm:t>
    </dgm:pt>
    <dgm:pt modelId="{E8BB2F21-0846-4938-80E7-B3BE8E4BB514}" type="parTrans" cxnId="{AEDBFFD2-C20B-4FE9-8940-235D7681C355}">
      <dgm:prSet/>
      <dgm:spPr/>
      <dgm:t>
        <a:bodyPr/>
        <a:lstStyle/>
        <a:p>
          <a:endParaRPr lang="en-IN"/>
        </a:p>
      </dgm:t>
    </dgm:pt>
    <dgm:pt modelId="{B6D8137A-692B-44DB-A19A-589F20910618}" type="sibTrans" cxnId="{AEDBFFD2-C20B-4FE9-8940-235D7681C355}">
      <dgm:prSet/>
      <dgm:spPr/>
      <dgm:t>
        <a:bodyPr/>
        <a:lstStyle/>
        <a:p>
          <a:endParaRPr lang="en-IN"/>
        </a:p>
      </dgm:t>
    </dgm:pt>
    <dgm:pt modelId="{C28E2313-BE50-4903-9FA8-78A19C0B2FD6}">
      <dgm:prSet/>
      <dgm:spPr/>
      <dgm:t>
        <a:bodyPr/>
        <a:lstStyle/>
        <a:p>
          <a:r>
            <a:rPr lang="en-IN" dirty="0"/>
            <a:t>Fitting an ellipse</a:t>
          </a:r>
        </a:p>
      </dgm:t>
    </dgm:pt>
    <dgm:pt modelId="{54709AE0-E6B0-4886-A705-BABE7D429D82}" type="parTrans" cxnId="{F4F8627A-C408-45E8-9F76-B3A7B6421C42}">
      <dgm:prSet/>
      <dgm:spPr/>
      <dgm:t>
        <a:bodyPr/>
        <a:lstStyle/>
        <a:p>
          <a:endParaRPr lang="en-IN"/>
        </a:p>
      </dgm:t>
    </dgm:pt>
    <dgm:pt modelId="{81CD4675-B9EB-4C90-8A5C-B10B06AB26A7}" type="sibTrans" cxnId="{F4F8627A-C408-45E8-9F76-B3A7B6421C42}">
      <dgm:prSet/>
      <dgm:spPr/>
      <dgm:t>
        <a:bodyPr/>
        <a:lstStyle/>
        <a:p>
          <a:endParaRPr lang="en-IN"/>
        </a:p>
      </dgm:t>
    </dgm:pt>
    <dgm:pt modelId="{455B5693-9CBE-4D0E-AA81-BD709ABB8FF4}" type="pres">
      <dgm:prSet presAssocID="{5DBFE423-F68B-4A9D-A73A-5FBED80714E1}" presName="Name0" presStyleCnt="0">
        <dgm:presLayoutVars>
          <dgm:dir/>
          <dgm:resizeHandles val="exact"/>
        </dgm:presLayoutVars>
      </dgm:prSet>
      <dgm:spPr/>
    </dgm:pt>
    <dgm:pt modelId="{FD3FFA31-D8BF-43FE-B9F9-FF8D2477662C}" type="pres">
      <dgm:prSet presAssocID="{72257D7B-343E-40F3-ACF6-F73905F4E9C2}" presName="node" presStyleLbl="node1" presStyleIdx="0" presStyleCnt="5">
        <dgm:presLayoutVars>
          <dgm:bulletEnabled val="1"/>
        </dgm:presLayoutVars>
      </dgm:prSet>
      <dgm:spPr/>
    </dgm:pt>
    <dgm:pt modelId="{DD5DCEBB-10E6-4D23-BB92-26707048ABEB}" type="pres">
      <dgm:prSet presAssocID="{EAD44FCD-5DDD-40BD-B9FB-A60925C1570F}" presName="sibTrans" presStyleLbl="sibTrans2D1" presStyleIdx="0" presStyleCnt="4"/>
      <dgm:spPr/>
    </dgm:pt>
    <dgm:pt modelId="{930BEC60-F245-4311-BAE6-A0221796EEC7}" type="pres">
      <dgm:prSet presAssocID="{EAD44FCD-5DDD-40BD-B9FB-A60925C1570F}" presName="connectorText" presStyleLbl="sibTrans2D1" presStyleIdx="0" presStyleCnt="4"/>
      <dgm:spPr/>
    </dgm:pt>
    <dgm:pt modelId="{469C9CDD-E343-4D78-B7CD-85DC3AD56813}" type="pres">
      <dgm:prSet presAssocID="{8A1419F5-564E-4018-94C5-01C0DF23760E}" presName="node" presStyleLbl="node1" presStyleIdx="1" presStyleCnt="5">
        <dgm:presLayoutVars>
          <dgm:bulletEnabled val="1"/>
        </dgm:presLayoutVars>
      </dgm:prSet>
      <dgm:spPr/>
    </dgm:pt>
    <dgm:pt modelId="{29B64877-B586-4966-A4D6-759A6E1D8642}" type="pres">
      <dgm:prSet presAssocID="{BC9D5DA7-C3B0-486B-8FAA-26EA74B8BBBD}" presName="sibTrans" presStyleLbl="sibTrans2D1" presStyleIdx="1" presStyleCnt="4"/>
      <dgm:spPr/>
    </dgm:pt>
    <dgm:pt modelId="{08C32872-86B3-4AAE-B764-806B653D8B82}" type="pres">
      <dgm:prSet presAssocID="{BC9D5DA7-C3B0-486B-8FAA-26EA74B8BBBD}" presName="connectorText" presStyleLbl="sibTrans2D1" presStyleIdx="1" presStyleCnt="4"/>
      <dgm:spPr/>
    </dgm:pt>
    <dgm:pt modelId="{733F1F71-71FD-466F-AF4F-82BC4AFA2A47}" type="pres">
      <dgm:prSet presAssocID="{D4B7EE25-88FC-4A55-A3A8-310C6213AF03}" presName="node" presStyleLbl="node1" presStyleIdx="2" presStyleCnt="5">
        <dgm:presLayoutVars>
          <dgm:bulletEnabled val="1"/>
        </dgm:presLayoutVars>
      </dgm:prSet>
      <dgm:spPr/>
    </dgm:pt>
    <dgm:pt modelId="{28C62273-DAB8-4829-9324-6A31887183F7}" type="pres">
      <dgm:prSet presAssocID="{BB335C5E-7C86-45F1-A30D-9FBE689CF30E}" presName="sibTrans" presStyleLbl="sibTrans2D1" presStyleIdx="2" presStyleCnt="4"/>
      <dgm:spPr/>
    </dgm:pt>
    <dgm:pt modelId="{8E021AD3-0CCA-48B3-BB77-56B68D895A8F}" type="pres">
      <dgm:prSet presAssocID="{BB335C5E-7C86-45F1-A30D-9FBE689CF30E}" presName="connectorText" presStyleLbl="sibTrans2D1" presStyleIdx="2" presStyleCnt="4"/>
      <dgm:spPr/>
    </dgm:pt>
    <dgm:pt modelId="{5B3B5343-9628-4DFD-A591-0EE95DF80785}" type="pres">
      <dgm:prSet presAssocID="{3CA1BD71-EF73-4179-93FD-C37DFCF76E03}" presName="node" presStyleLbl="node1" presStyleIdx="3" presStyleCnt="5">
        <dgm:presLayoutVars>
          <dgm:bulletEnabled val="1"/>
        </dgm:presLayoutVars>
      </dgm:prSet>
      <dgm:spPr/>
    </dgm:pt>
    <dgm:pt modelId="{9A66079B-D9D3-4C3B-8C1C-7DCD2D980FFE}" type="pres">
      <dgm:prSet presAssocID="{B6D8137A-692B-44DB-A19A-589F20910618}" presName="sibTrans" presStyleLbl="sibTrans2D1" presStyleIdx="3" presStyleCnt="4"/>
      <dgm:spPr/>
    </dgm:pt>
    <dgm:pt modelId="{B2F6D1E0-8AFC-433F-8670-08CC6854433F}" type="pres">
      <dgm:prSet presAssocID="{B6D8137A-692B-44DB-A19A-589F20910618}" presName="connectorText" presStyleLbl="sibTrans2D1" presStyleIdx="3" presStyleCnt="4"/>
      <dgm:spPr/>
    </dgm:pt>
    <dgm:pt modelId="{4872699F-2F77-498D-AFD0-BD2C1BF8C782}" type="pres">
      <dgm:prSet presAssocID="{C28E2313-BE50-4903-9FA8-78A19C0B2FD6}" presName="node" presStyleLbl="node1" presStyleIdx="4" presStyleCnt="5">
        <dgm:presLayoutVars>
          <dgm:bulletEnabled val="1"/>
        </dgm:presLayoutVars>
      </dgm:prSet>
      <dgm:spPr/>
    </dgm:pt>
  </dgm:ptLst>
  <dgm:cxnLst>
    <dgm:cxn modelId="{AEA3B407-4C68-4DF9-A105-B55FE4D5B948}" type="presOf" srcId="{BB335C5E-7C86-45F1-A30D-9FBE689CF30E}" destId="{28C62273-DAB8-4829-9324-6A31887183F7}" srcOrd="0" destOrd="0" presId="urn:microsoft.com/office/officeart/2005/8/layout/process1"/>
    <dgm:cxn modelId="{42C9940B-D984-4A79-AC54-FDDCFC4281D4}" type="presOf" srcId="{5DBFE423-F68B-4A9D-A73A-5FBED80714E1}" destId="{455B5693-9CBE-4D0E-AA81-BD709ABB8FF4}" srcOrd="0" destOrd="0" presId="urn:microsoft.com/office/officeart/2005/8/layout/process1"/>
    <dgm:cxn modelId="{34AA8510-7E7C-4668-8239-EF7678A0CE11}" srcId="{5DBFE423-F68B-4A9D-A73A-5FBED80714E1}" destId="{8A1419F5-564E-4018-94C5-01C0DF23760E}" srcOrd="1" destOrd="0" parTransId="{F155ABB0-C771-438E-9693-699D2F1F5E48}" sibTransId="{BC9D5DA7-C3B0-486B-8FAA-26EA74B8BBBD}"/>
    <dgm:cxn modelId="{17373916-C5EB-4DF6-9AC9-A4E76D58051B}" type="presOf" srcId="{72257D7B-343E-40F3-ACF6-F73905F4E9C2}" destId="{FD3FFA31-D8BF-43FE-B9F9-FF8D2477662C}" srcOrd="0" destOrd="0" presId="urn:microsoft.com/office/officeart/2005/8/layout/process1"/>
    <dgm:cxn modelId="{E4B43A19-989E-40EE-B166-333C3B6504ED}" type="presOf" srcId="{D4B7EE25-88FC-4A55-A3A8-310C6213AF03}" destId="{733F1F71-71FD-466F-AF4F-82BC4AFA2A47}" srcOrd="0" destOrd="0" presId="urn:microsoft.com/office/officeart/2005/8/layout/process1"/>
    <dgm:cxn modelId="{840B7729-3B45-45E7-BE19-2D5D72BDEAB9}" type="presOf" srcId="{C28E2313-BE50-4903-9FA8-78A19C0B2FD6}" destId="{4872699F-2F77-498D-AFD0-BD2C1BF8C782}" srcOrd="0" destOrd="0" presId="urn:microsoft.com/office/officeart/2005/8/layout/process1"/>
    <dgm:cxn modelId="{A9AD433F-109D-4CBD-B5BD-303C3FBEACF0}" type="presOf" srcId="{8A1419F5-564E-4018-94C5-01C0DF23760E}" destId="{469C9CDD-E343-4D78-B7CD-85DC3AD56813}" srcOrd="0" destOrd="0" presId="urn:microsoft.com/office/officeart/2005/8/layout/process1"/>
    <dgm:cxn modelId="{3CED4561-B51E-4395-9D6F-96B627E18705}" type="presOf" srcId="{3CA1BD71-EF73-4179-93FD-C37DFCF76E03}" destId="{5B3B5343-9628-4DFD-A591-0EE95DF80785}" srcOrd="0" destOrd="0" presId="urn:microsoft.com/office/officeart/2005/8/layout/process1"/>
    <dgm:cxn modelId="{350E3150-7E8B-4963-ACCA-1F72897865F0}" type="presOf" srcId="{BC9D5DA7-C3B0-486B-8FAA-26EA74B8BBBD}" destId="{08C32872-86B3-4AAE-B764-806B653D8B82}" srcOrd="1" destOrd="0" presId="urn:microsoft.com/office/officeart/2005/8/layout/process1"/>
    <dgm:cxn modelId="{F4F8627A-C408-45E8-9F76-B3A7B6421C42}" srcId="{5DBFE423-F68B-4A9D-A73A-5FBED80714E1}" destId="{C28E2313-BE50-4903-9FA8-78A19C0B2FD6}" srcOrd="4" destOrd="0" parTransId="{54709AE0-E6B0-4886-A705-BABE7D429D82}" sibTransId="{81CD4675-B9EB-4C90-8A5C-B10B06AB26A7}"/>
    <dgm:cxn modelId="{3309E681-99CD-4369-B040-834DD8E32181}" type="presOf" srcId="{EAD44FCD-5DDD-40BD-B9FB-A60925C1570F}" destId="{DD5DCEBB-10E6-4D23-BB92-26707048ABEB}" srcOrd="0" destOrd="0" presId="urn:microsoft.com/office/officeart/2005/8/layout/process1"/>
    <dgm:cxn modelId="{C24CD594-5DF4-4B02-87FA-CBECDCE37EF3}" type="presOf" srcId="{BB335C5E-7C86-45F1-A30D-9FBE689CF30E}" destId="{8E021AD3-0CCA-48B3-BB77-56B68D895A8F}" srcOrd="1" destOrd="0" presId="urn:microsoft.com/office/officeart/2005/8/layout/process1"/>
    <dgm:cxn modelId="{1E888396-76DA-4006-92FF-3ED4AC1F320D}" type="presOf" srcId="{B6D8137A-692B-44DB-A19A-589F20910618}" destId="{B2F6D1E0-8AFC-433F-8670-08CC6854433F}" srcOrd="1" destOrd="0" presId="urn:microsoft.com/office/officeart/2005/8/layout/process1"/>
    <dgm:cxn modelId="{767C2A9A-C4DE-4865-A6CC-C4B11C292BD6}" type="presOf" srcId="{B6D8137A-692B-44DB-A19A-589F20910618}" destId="{9A66079B-D9D3-4C3B-8C1C-7DCD2D980FFE}" srcOrd="0" destOrd="0" presId="urn:microsoft.com/office/officeart/2005/8/layout/process1"/>
    <dgm:cxn modelId="{E48AEAA6-9B6D-4C07-A3C3-5F0A70BE10D1}" srcId="{5DBFE423-F68B-4A9D-A73A-5FBED80714E1}" destId="{D4B7EE25-88FC-4A55-A3A8-310C6213AF03}" srcOrd="2" destOrd="0" parTransId="{5DD8BA98-1D7C-4444-8871-48A2A2871BF2}" sibTransId="{BB335C5E-7C86-45F1-A30D-9FBE689CF30E}"/>
    <dgm:cxn modelId="{AEDBFFD2-C20B-4FE9-8940-235D7681C355}" srcId="{5DBFE423-F68B-4A9D-A73A-5FBED80714E1}" destId="{3CA1BD71-EF73-4179-93FD-C37DFCF76E03}" srcOrd="3" destOrd="0" parTransId="{E8BB2F21-0846-4938-80E7-B3BE8E4BB514}" sibTransId="{B6D8137A-692B-44DB-A19A-589F20910618}"/>
    <dgm:cxn modelId="{8D58E9D6-46D9-4C06-A3CB-2415F54F2ADB}" srcId="{5DBFE423-F68B-4A9D-A73A-5FBED80714E1}" destId="{72257D7B-343E-40F3-ACF6-F73905F4E9C2}" srcOrd="0" destOrd="0" parTransId="{791884E5-6D6C-43FA-80FD-BD96A5AF3BBD}" sibTransId="{EAD44FCD-5DDD-40BD-B9FB-A60925C1570F}"/>
    <dgm:cxn modelId="{CF6B29DA-7A59-49AF-8161-2B51052E7BB5}" type="presOf" srcId="{EAD44FCD-5DDD-40BD-B9FB-A60925C1570F}" destId="{930BEC60-F245-4311-BAE6-A0221796EEC7}" srcOrd="1" destOrd="0" presId="urn:microsoft.com/office/officeart/2005/8/layout/process1"/>
    <dgm:cxn modelId="{79E27DFB-C967-49BD-BDA6-FAD453ADC9EA}" type="presOf" srcId="{BC9D5DA7-C3B0-486B-8FAA-26EA74B8BBBD}" destId="{29B64877-B586-4966-A4D6-759A6E1D8642}" srcOrd="0" destOrd="0" presId="urn:microsoft.com/office/officeart/2005/8/layout/process1"/>
    <dgm:cxn modelId="{BEA35EA6-59CF-4C97-9449-CD463CB20165}" type="presParOf" srcId="{455B5693-9CBE-4D0E-AA81-BD709ABB8FF4}" destId="{FD3FFA31-D8BF-43FE-B9F9-FF8D2477662C}" srcOrd="0" destOrd="0" presId="urn:microsoft.com/office/officeart/2005/8/layout/process1"/>
    <dgm:cxn modelId="{CFACB7BF-6BF2-4DCE-BCCB-F831852BBE21}" type="presParOf" srcId="{455B5693-9CBE-4D0E-AA81-BD709ABB8FF4}" destId="{DD5DCEBB-10E6-4D23-BB92-26707048ABEB}" srcOrd="1" destOrd="0" presId="urn:microsoft.com/office/officeart/2005/8/layout/process1"/>
    <dgm:cxn modelId="{51FB0075-8F07-4021-AB45-9CE48F30B08C}" type="presParOf" srcId="{DD5DCEBB-10E6-4D23-BB92-26707048ABEB}" destId="{930BEC60-F245-4311-BAE6-A0221796EEC7}" srcOrd="0" destOrd="0" presId="urn:microsoft.com/office/officeart/2005/8/layout/process1"/>
    <dgm:cxn modelId="{FC2DD60E-4C69-4240-890C-9A610E1F5C4C}" type="presParOf" srcId="{455B5693-9CBE-4D0E-AA81-BD709ABB8FF4}" destId="{469C9CDD-E343-4D78-B7CD-85DC3AD56813}" srcOrd="2" destOrd="0" presId="urn:microsoft.com/office/officeart/2005/8/layout/process1"/>
    <dgm:cxn modelId="{6C6A3AEC-350B-476A-86BC-45E98AB38331}" type="presParOf" srcId="{455B5693-9CBE-4D0E-AA81-BD709ABB8FF4}" destId="{29B64877-B586-4966-A4D6-759A6E1D8642}" srcOrd="3" destOrd="0" presId="urn:microsoft.com/office/officeart/2005/8/layout/process1"/>
    <dgm:cxn modelId="{00D7AFD9-EC42-4906-959B-0F32B1D7D02B}" type="presParOf" srcId="{29B64877-B586-4966-A4D6-759A6E1D8642}" destId="{08C32872-86B3-4AAE-B764-806B653D8B82}" srcOrd="0" destOrd="0" presId="urn:microsoft.com/office/officeart/2005/8/layout/process1"/>
    <dgm:cxn modelId="{4DE9A37A-248E-4771-9D40-1107EC3F47BA}" type="presParOf" srcId="{455B5693-9CBE-4D0E-AA81-BD709ABB8FF4}" destId="{733F1F71-71FD-466F-AF4F-82BC4AFA2A47}" srcOrd="4" destOrd="0" presId="urn:microsoft.com/office/officeart/2005/8/layout/process1"/>
    <dgm:cxn modelId="{5530CEE3-3683-4A76-B93E-977B96742504}" type="presParOf" srcId="{455B5693-9CBE-4D0E-AA81-BD709ABB8FF4}" destId="{28C62273-DAB8-4829-9324-6A31887183F7}" srcOrd="5" destOrd="0" presId="urn:microsoft.com/office/officeart/2005/8/layout/process1"/>
    <dgm:cxn modelId="{AEF11FF9-7158-42C5-A6C9-32FB5230643F}" type="presParOf" srcId="{28C62273-DAB8-4829-9324-6A31887183F7}" destId="{8E021AD3-0CCA-48B3-BB77-56B68D895A8F}" srcOrd="0" destOrd="0" presId="urn:microsoft.com/office/officeart/2005/8/layout/process1"/>
    <dgm:cxn modelId="{E5A74E09-E903-4A3C-B132-F43AE85A33CC}" type="presParOf" srcId="{455B5693-9CBE-4D0E-AA81-BD709ABB8FF4}" destId="{5B3B5343-9628-4DFD-A591-0EE95DF80785}" srcOrd="6" destOrd="0" presId="urn:microsoft.com/office/officeart/2005/8/layout/process1"/>
    <dgm:cxn modelId="{EC5C2C2D-538E-4B8B-AE06-8CE9504DECF6}" type="presParOf" srcId="{455B5693-9CBE-4D0E-AA81-BD709ABB8FF4}" destId="{9A66079B-D9D3-4C3B-8C1C-7DCD2D980FFE}" srcOrd="7" destOrd="0" presId="urn:microsoft.com/office/officeart/2005/8/layout/process1"/>
    <dgm:cxn modelId="{D7722558-7A9B-4B28-88FF-51385995F93A}" type="presParOf" srcId="{9A66079B-D9D3-4C3B-8C1C-7DCD2D980FFE}" destId="{B2F6D1E0-8AFC-433F-8670-08CC6854433F}" srcOrd="0" destOrd="0" presId="urn:microsoft.com/office/officeart/2005/8/layout/process1"/>
    <dgm:cxn modelId="{F8BBFCC8-BF7F-432E-B2EF-47E6DE14B7A3}" type="presParOf" srcId="{455B5693-9CBE-4D0E-AA81-BD709ABB8FF4}" destId="{4872699F-2F77-498D-AFD0-BD2C1BF8C78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1BEFF-1C25-4D60-912C-F7A678BA2EE4}">
      <dsp:nvSpPr>
        <dsp:cNvPr id="0" name=""/>
        <dsp:cNvSpPr/>
      </dsp:nvSpPr>
      <dsp:spPr>
        <a:xfrm>
          <a:off x="0" y="0"/>
          <a:ext cx="7601950" cy="726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Input Image</a:t>
          </a:r>
        </a:p>
      </dsp:txBody>
      <dsp:txXfrm>
        <a:off x="21292" y="21292"/>
        <a:ext cx="6732463" cy="684364"/>
      </dsp:txXfrm>
    </dsp:sp>
    <dsp:sp modelId="{A56739CF-8E5E-4026-95B7-E72F79101D83}">
      <dsp:nvSpPr>
        <dsp:cNvPr id="0" name=""/>
        <dsp:cNvSpPr/>
      </dsp:nvSpPr>
      <dsp:spPr>
        <a:xfrm>
          <a:off x="567678" y="827913"/>
          <a:ext cx="7601950" cy="726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Image Enhancement</a:t>
          </a:r>
        </a:p>
      </dsp:txBody>
      <dsp:txXfrm>
        <a:off x="588970" y="849205"/>
        <a:ext cx="6519172" cy="684363"/>
      </dsp:txXfrm>
    </dsp:sp>
    <dsp:sp modelId="{5EF25CAA-F3B7-4287-AB21-AED925BD4155}">
      <dsp:nvSpPr>
        <dsp:cNvPr id="0" name=""/>
        <dsp:cNvSpPr/>
      </dsp:nvSpPr>
      <dsp:spPr>
        <a:xfrm>
          <a:off x="1135356" y="1655826"/>
          <a:ext cx="7601950" cy="726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Image Segmentation &amp; ROI Extraction</a:t>
          </a:r>
        </a:p>
      </dsp:txBody>
      <dsp:txXfrm>
        <a:off x="1156648" y="1677118"/>
        <a:ext cx="6519172" cy="684364"/>
      </dsp:txXfrm>
    </dsp:sp>
    <dsp:sp modelId="{BE75DAF5-1D1C-41B6-BC38-6A54F7351ABD}">
      <dsp:nvSpPr>
        <dsp:cNvPr id="0" name=""/>
        <dsp:cNvSpPr/>
      </dsp:nvSpPr>
      <dsp:spPr>
        <a:xfrm>
          <a:off x="1703034" y="2483739"/>
          <a:ext cx="7601950" cy="726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 Neural Network Classifier </a:t>
          </a:r>
        </a:p>
      </dsp:txBody>
      <dsp:txXfrm>
        <a:off x="1724326" y="2505031"/>
        <a:ext cx="6519172" cy="684364"/>
      </dsp:txXfrm>
    </dsp:sp>
    <dsp:sp modelId="{30ACD0A6-0E69-413C-A7F2-2B43E240D46A}">
      <dsp:nvSpPr>
        <dsp:cNvPr id="0" name=""/>
        <dsp:cNvSpPr/>
      </dsp:nvSpPr>
      <dsp:spPr>
        <a:xfrm>
          <a:off x="2270712" y="3311652"/>
          <a:ext cx="7601950" cy="726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Object Detection</a:t>
          </a:r>
        </a:p>
      </dsp:txBody>
      <dsp:txXfrm>
        <a:off x="2292004" y="3332944"/>
        <a:ext cx="6519172" cy="684363"/>
      </dsp:txXfrm>
    </dsp:sp>
    <dsp:sp modelId="{57FCB082-97C3-48A0-A169-042F3B863F0C}">
      <dsp:nvSpPr>
        <dsp:cNvPr id="0" name=""/>
        <dsp:cNvSpPr/>
      </dsp:nvSpPr>
      <dsp:spPr>
        <a:xfrm>
          <a:off x="7129434" y="531075"/>
          <a:ext cx="472516" cy="47251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 dirty="0"/>
        </a:p>
      </dsp:txBody>
      <dsp:txXfrm>
        <a:off x="7235750" y="531075"/>
        <a:ext cx="259884" cy="355568"/>
      </dsp:txXfrm>
    </dsp:sp>
    <dsp:sp modelId="{89A9D272-7E41-48F7-8DC8-E63F700BD015}">
      <dsp:nvSpPr>
        <dsp:cNvPr id="0" name=""/>
        <dsp:cNvSpPr/>
      </dsp:nvSpPr>
      <dsp:spPr>
        <a:xfrm>
          <a:off x="7697112" y="1358988"/>
          <a:ext cx="472516" cy="47251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 dirty="0"/>
        </a:p>
      </dsp:txBody>
      <dsp:txXfrm>
        <a:off x="7803428" y="1358988"/>
        <a:ext cx="259884" cy="355568"/>
      </dsp:txXfrm>
    </dsp:sp>
    <dsp:sp modelId="{330F2A0A-D211-4E17-893E-C05201C78145}">
      <dsp:nvSpPr>
        <dsp:cNvPr id="0" name=""/>
        <dsp:cNvSpPr/>
      </dsp:nvSpPr>
      <dsp:spPr>
        <a:xfrm>
          <a:off x="8264790" y="2174786"/>
          <a:ext cx="472516" cy="47251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 dirty="0"/>
        </a:p>
      </dsp:txBody>
      <dsp:txXfrm>
        <a:off x="8371106" y="2174786"/>
        <a:ext cx="259884" cy="355568"/>
      </dsp:txXfrm>
    </dsp:sp>
    <dsp:sp modelId="{231AC221-F156-4B0B-8C7D-FD23F7F9AE53}">
      <dsp:nvSpPr>
        <dsp:cNvPr id="0" name=""/>
        <dsp:cNvSpPr/>
      </dsp:nvSpPr>
      <dsp:spPr>
        <a:xfrm>
          <a:off x="8832468" y="3010776"/>
          <a:ext cx="472516" cy="47251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 dirty="0"/>
        </a:p>
      </dsp:txBody>
      <dsp:txXfrm>
        <a:off x="8938784" y="3010776"/>
        <a:ext cx="259884" cy="355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DE559-AC27-47EE-89C0-7284AAC81CD7}">
      <dsp:nvSpPr>
        <dsp:cNvPr id="0" name=""/>
        <dsp:cNvSpPr/>
      </dsp:nvSpPr>
      <dsp:spPr>
        <a:xfrm>
          <a:off x="2" y="0"/>
          <a:ext cx="10609970" cy="490598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7C42E-3BE1-416C-B21D-24AD54A189BB}">
      <dsp:nvSpPr>
        <dsp:cNvPr id="0" name=""/>
        <dsp:cNvSpPr/>
      </dsp:nvSpPr>
      <dsp:spPr>
        <a:xfrm>
          <a:off x="906" y="1471794"/>
          <a:ext cx="1453172" cy="19623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Input image</a:t>
          </a:r>
        </a:p>
      </dsp:txBody>
      <dsp:txXfrm>
        <a:off x="71844" y="1542732"/>
        <a:ext cx="1311296" cy="1820517"/>
      </dsp:txXfrm>
    </dsp:sp>
    <dsp:sp modelId="{9B1C2D2B-95BC-44AA-A54B-83FCFC091D42}">
      <dsp:nvSpPr>
        <dsp:cNvPr id="0" name=""/>
        <dsp:cNvSpPr/>
      </dsp:nvSpPr>
      <dsp:spPr>
        <a:xfrm>
          <a:off x="1526738" y="1471794"/>
          <a:ext cx="1453172" cy="19623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Gaussian Pyramid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(5 layers)</a:t>
          </a:r>
        </a:p>
      </dsp:txBody>
      <dsp:txXfrm>
        <a:off x="1597676" y="1542732"/>
        <a:ext cx="1311296" cy="1820517"/>
      </dsp:txXfrm>
    </dsp:sp>
    <dsp:sp modelId="{5660FB5F-B29C-44F0-8033-0FF8FCC98782}">
      <dsp:nvSpPr>
        <dsp:cNvPr id="0" name=""/>
        <dsp:cNvSpPr/>
      </dsp:nvSpPr>
      <dsp:spPr>
        <a:xfrm>
          <a:off x="3052569" y="1471794"/>
          <a:ext cx="1453172" cy="19623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Laplacian Pyramid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(4 layers)</a:t>
          </a:r>
        </a:p>
      </dsp:txBody>
      <dsp:txXfrm>
        <a:off x="3123507" y="1542732"/>
        <a:ext cx="1311296" cy="1820517"/>
      </dsp:txXfrm>
    </dsp:sp>
    <dsp:sp modelId="{FBBBECFD-CE30-4EBF-BF31-EDF2926036CA}">
      <dsp:nvSpPr>
        <dsp:cNvPr id="0" name=""/>
        <dsp:cNvSpPr/>
      </dsp:nvSpPr>
      <dsp:spPr>
        <a:xfrm>
          <a:off x="4578401" y="1471794"/>
          <a:ext cx="1453172" cy="19623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Min-Max Normalization on 1</a:t>
          </a:r>
          <a:r>
            <a:rPr lang="en-IN" sz="1600" kern="1200" baseline="30000" dirty="0"/>
            <a:t>st</a:t>
          </a:r>
          <a:r>
            <a:rPr lang="en-IN" sz="1600" kern="1200" dirty="0"/>
            <a:t> layer of Laplacian Pyramid</a:t>
          </a:r>
        </a:p>
      </dsp:txBody>
      <dsp:txXfrm>
        <a:off x="4649339" y="1542732"/>
        <a:ext cx="1311296" cy="1820517"/>
      </dsp:txXfrm>
    </dsp:sp>
    <dsp:sp modelId="{CAB75E2D-4959-461C-B7A2-255CFBFAEA1B}">
      <dsp:nvSpPr>
        <dsp:cNvPr id="0" name=""/>
        <dsp:cNvSpPr/>
      </dsp:nvSpPr>
      <dsp:spPr>
        <a:xfrm>
          <a:off x="6104233" y="1471794"/>
          <a:ext cx="1453172" cy="19623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Addition with original image</a:t>
          </a:r>
        </a:p>
      </dsp:txBody>
      <dsp:txXfrm>
        <a:off x="6175171" y="1542732"/>
        <a:ext cx="1311296" cy="1820517"/>
      </dsp:txXfrm>
    </dsp:sp>
    <dsp:sp modelId="{890E8CD9-7873-4FE9-BC3D-5C0F40DB6BD9}">
      <dsp:nvSpPr>
        <dsp:cNvPr id="0" name=""/>
        <dsp:cNvSpPr/>
      </dsp:nvSpPr>
      <dsp:spPr>
        <a:xfrm>
          <a:off x="7630064" y="1471794"/>
          <a:ext cx="1453172" cy="19623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Contrast Correction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(</a:t>
          </a:r>
          <a:r>
            <a:rPr lang="en-IN" sz="1800" kern="1200" dirty="0" err="1"/>
            <a:t>alpha,beta</a:t>
          </a:r>
          <a:r>
            <a:rPr lang="en-IN" sz="1800" kern="1200" dirty="0"/>
            <a:t>)</a:t>
          </a:r>
        </a:p>
      </dsp:txBody>
      <dsp:txXfrm>
        <a:off x="7701002" y="1542732"/>
        <a:ext cx="1311296" cy="1820517"/>
      </dsp:txXfrm>
    </dsp:sp>
    <dsp:sp modelId="{58AA712D-CC38-4A01-9733-193A3203B5E2}">
      <dsp:nvSpPr>
        <dsp:cNvPr id="0" name=""/>
        <dsp:cNvSpPr/>
      </dsp:nvSpPr>
      <dsp:spPr>
        <a:xfrm>
          <a:off x="9155896" y="1471794"/>
          <a:ext cx="1453172" cy="19623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Brightness correction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(Gamma)</a:t>
          </a:r>
        </a:p>
      </dsp:txBody>
      <dsp:txXfrm>
        <a:off x="9226834" y="1542732"/>
        <a:ext cx="1311296" cy="1820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63F54-2AB5-4F0E-84DB-669485442A7E}">
      <dsp:nvSpPr>
        <dsp:cNvPr id="0" name=""/>
        <dsp:cNvSpPr/>
      </dsp:nvSpPr>
      <dsp:spPr>
        <a:xfrm rot="10800000">
          <a:off x="0" y="0"/>
          <a:ext cx="11157357" cy="1145097"/>
        </a:xfrm>
        <a:prstGeom prst="trapezoid">
          <a:avLst>
            <a:gd name="adj" fmla="val 12179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>
              <a:solidFill>
                <a:schemeClr val="bg1"/>
              </a:solidFill>
            </a:rPr>
            <a:t>Enhanced Panoramic Dental X-ray</a:t>
          </a:r>
          <a:endParaRPr lang="en-IN" sz="4100" kern="1200" dirty="0">
            <a:solidFill>
              <a:schemeClr val="bg1"/>
            </a:solidFill>
          </a:endParaRPr>
        </a:p>
      </dsp:txBody>
      <dsp:txXfrm rot="-10800000">
        <a:off x="1952537" y="0"/>
        <a:ext cx="7252282" cy="1145097"/>
      </dsp:txXfrm>
    </dsp:sp>
    <dsp:sp modelId="{F0AD51D9-1966-4219-83DA-570D32BD97CC}">
      <dsp:nvSpPr>
        <dsp:cNvPr id="0" name=""/>
        <dsp:cNvSpPr/>
      </dsp:nvSpPr>
      <dsp:spPr>
        <a:xfrm rot="10800000">
          <a:off x="1394669" y="1145097"/>
          <a:ext cx="8368017" cy="1145097"/>
        </a:xfrm>
        <a:prstGeom prst="trapezoid">
          <a:avLst>
            <a:gd name="adj" fmla="val 12179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>
              <a:solidFill>
                <a:schemeClr val="bg1"/>
              </a:solidFill>
            </a:rPr>
            <a:t>Jaw Area Extraction </a:t>
          </a:r>
          <a:endParaRPr lang="en-IN" sz="4400" kern="1200" dirty="0">
            <a:solidFill>
              <a:schemeClr val="bg1"/>
            </a:solidFill>
          </a:endParaRPr>
        </a:p>
      </dsp:txBody>
      <dsp:txXfrm rot="-10800000">
        <a:off x="2859072" y="1145097"/>
        <a:ext cx="5439211" cy="1145097"/>
      </dsp:txXfrm>
    </dsp:sp>
    <dsp:sp modelId="{FBBF84F8-813F-4694-9AC6-CABF9C146773}">
      <dsp:nvSpPr>
        <dsp:cNvPr id="0" name=""/>
        <dsp:cNvSpPr/>
      </dsp:nvSpPr>
      <dsp:spPr>
        <a:xfrm rot="10800000">
          <a:off x="2789339" y="2290194"/>
          <a:ext cx="5578678" cy="1145097"/>
        </a:xfrm>
        <a:prstGeom prst="trapezoid">
          <a:avLst>
            <a:gd name="adj" fmla="val 12179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>
              <a:solidFill>
                <a:schemeClr val="bg1"/>
              </a:solidFill>
            </a:rPr>
            <a:t>Partition of upper and lower jaw</a:t>
          </a:r>
          <a:endParaRPr lang="en-IN" sz="3200" kern="1200" dirty="0">
            <a:solidFill>
              <a:schemeClr val="bg1"/>
            </a:solidFill>
          </a:endParaRPr>
        </a:p>
      </dsp:txBody>
      <dsp:txXfrm rot="-10800000">
        <a:off x="3765607" y="2290194"/>
        <a:ext cx="3626141" cy="1145097"/>
      </dsp:txXfrm>
    </dsp:sp>
    <dsp:sp modelId="{96D0BEC9-1C87-4D46-831D-0599669AD547}">
      <dsp:nvSpPr>
        <dsp:cNvPr id="0" name=""/>
        <dsp:cNvSpPr/>
      </dsp:nvSpPr>
      <dsp:spPr>
        <a:xfrm rot="10800000">
          <a:off x="4184008" y="3435291"/>
          <a:ext cx="2789339" cy="1145097"/>
        </a:xfrm>
        <a:prstGeom prst="trapezoid">
          <a:avLst>
            <a:gd name="adj" fmla="val 12179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1"/>
              </a:solidFill>
            </a:rPr>
            <a:t>Extraction of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1"/>
              </a:solidFill>
            </a:rPr>
            <a:t> ROI</a:t>
          </a:r>
        </a:p>
      </dsp:txBody>
      <dsp:txXfrm rot="-10800000">
        <a:off x="4184008" y="3435291"/>
        <a:ext cx="2789339" cy="11450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FFA31-D8BF-43FE-B9F9-FF8D2477662C}">
      <dsp:nvSpPr>
        <dsp:cNvPr id="0" name=""/>
        <dsp:cNvSpPr/>
      </dsp:nvSpPr>
      <dsp:spPr>
        <a:xfrm>
          <a:off x="5222" y="1787710"/>
          <a:ext cx="1619017" cy="971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Enhanced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Image</a:t>
          </a:r>
        </a:p>
      </dsp:txBody>
      <dsp:txXfrm>
        <a:off x="33674" y="1816162"/>
        <a:ext cx="1562113" cy="914506"/>
      </dsp:txXfrm>
    </dsp:sp>
    <dsp:sp modelId="{DD5DCEBB-10E6-4D23-BB92-26707048ABEB}">
      <dsp:nvSpPr>
        <dsp:cNvPr id="0" name=""/>
        <dsp:cNvSpPr/>
      </dsp:nvSpPr>
      <dsp:spPr>
        <a:xfrm>
          <a:off x="1786142" y="2072657"/>
          <a:ext cx="343231" cy="4015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786142" y="2152960"/>
        <a:ext cx="240262" cy="240910"/>
      </dsp:txXfrm>
    </dsp:sp>
    <dsp:sp modelId="{469C9CDD-E343-4D78-B7CD-85DC3AD56813}">
      <dsp:nvSpPr>
        <dsp:cNvPr id="0" name=""/>
        <dsp:cNvSpPr/>
      </dsp:nvSpPr>
      <dsp:spPr>
        <a:xfrm>
          <a:off x="2271847" y="1787710"/>
          <a:ext cx="1619017" cy="971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Binary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Thresholding</a:t>
          </a:r>
        </a:p>
      </dsp:txBody>
      <dsp:txXfrm>
        <a:off x="2300299" y="1816162"/>
        <a:ext cx="1562113" cy="914506"/>
      </dsp:txXfrm>
    </dsp:sp>
    <dsp:sp modelId="{29B64877-B586-4966-A4D6-759A6E1D8642}">
      <dsp:nvSpPr>
        <dsp:cNvPr id="0" name=""/>
        <dsp:cNvSpPr/>
      </dsp:nvSpPr>
      <dsp:spPr>
        <a:xfrm>
          <a:off x="4052767" y="2072657"/>
          <a:ext cx="343231" cy="4015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052767" y="2152960"/>
        <a:ext cx="240262" cy="240910"/>
      </dsp:txXfrm>
    </dsp:sp>
    <dsp:sp modelId="{733F1F71-71FD-466F-AF4F-82BC4AFA2A47}">
      <dsp:nvSpPr>
        <dsp:cNvPr id="0" name=""/>
        <dsp:cNvSpPr/>
      </dsp:nvSpPr>
      <dsp:spPr>
        <a:xfrm>
          <a:off x="4538472" y="1787710"/>
          <a:ext cx="1619017" cy="971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Convert image to B/W grid</a:t>
          </a:r>
        </a:p>
      </dsp:txBody>
      <dsp:txXfrm>
        <a:off x="4566924" y="1816162"/>
        <a:ext cx="1562113" cy="914506"/>
      </dsp:txXfrm>
    </dsp:sp>
    <dsp:sp modelId="{28C62273-DAB8-4829-9324-6A31887183F7}">
      <dsp:nvSpPr>
        <dsp:cNvPr id="0" name=""/>
        <dsp:cNvSpPr/>
      </dsp:nvSpPr>
      <dsp:spPr>
        <a:xfrm>
          <a:off x="6319392" y="2072657"/>
          <a:ext cx="343231" cy="4015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6319392" y="2152960"/>
        <a:ext cx="240262" cy="240910"/>
      </dsp:txXfrm>
    </dsp:sp>
    <dsp:sp modelId="{5B3B5343-9628-4DFD-A591-0EE95DF80785}">
      <dsp:nvSpPr>
        <dsp:cNvPr id="0" name=""/>
        <dsp:cNvSpPr/>
      </dsp:nvSpPr>
      <dsp:spPr>
        <a:xfrm>
          <a:off x="6805097" y="1787710"/>
          <a:ext cx="1619017" cy="971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Find points around jaw</a:t>
          </a:r>
        </a:p>
      </dsp:txBody>
      <dsp:txXfrm>
        <a:off x="6833549" y="1816162"/>
        <a:ext cx="1562113" cy="914506"/>
      </dsp:txXfrm>
    </dsp:sp>
    <dsp:sp modelId="{9A66079B-D9D3-4C3B-8C1C-7DCD2D980FFE}">
      <dsp:nvSpPr>
        <dsp:cNvPr id="0" name=""/>
        <dsp:cNvSpPr/>
      </dsp:nvSpPr>
      <dsp:spPr>
        <a:xfrm>
          <a:off x="8586017" y="2072657"/>
          <a:ext cx="343231" cy="4015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8586017" y="2152960"/>
        <a:ext cx="240262" cy="240910"/>
      </dsp:txXfrm>
    </dsp:sp>
    <dsp:sp modelId="{4872699F-2F77-498D-AFD0-BD2C1BF8C782}">
      <dsp:nvSpPr>
        <dsp:cNvPr id="0" name=""/>
        <dsp:cNvSpPr/>
      </dsp:nvSpPr>
      <dsp:spPr>
        <a:xfrm>
          <a:off x="9071722" y="1787710"/>
          <a:ext cx="1619017" cy="971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Fitting an ellipse</a:t>
          </a:r>
        </a:p>
      </dsp:txBody>
      <dsp:txXfrm>
        <a:off x="9100174" y="1816162"/>
        <a:ext cx="1562113" cy="914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58119-E654-4AEF-8BA4-9C50BB04A6B1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78701-56D8-49A2-A966-5991EF0E2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91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78701-56D8-49A2-A966-5991EF0E2E26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14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78701-56D8-49A2-A966-5991EF0E2E26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89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78701-56D8-49A2-A966-5991EF0E2E26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5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0455FC4-E2BA-4E34-A15F-8D839094E711}" type="datetime1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366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8F8E-CC26-4734-A366-83009F600D6F}" type="datetime1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85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03A93-D6ED-4760-AFB5-742BCF86AD40}" type="datetime1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04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2C3F-E0AF-46DE-BBEE-221F37604B97}" type="datetime1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99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C9E4-90B7-45F2-8C3D-649C9A7C2208}" type="datetime1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05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73F8-CCB7-4B30-94C0-B62B786BAE85}" type="datetime1">
              <a:rPr lang="en-IN" smtClean="0"/>
              <a:t>02-10-2020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83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B100-9FDA-4436-8E83-1BFDE2153DC5}" type="datetime1">
              <a:rPr lang="en-IN" smtClean="0"/>
              <a:t>02-10-2020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75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2D483-80ED-45F6-A86F-6CDAB718D516}" type="datetime1">
              <a:rPr lang="en-IN" smtClean="0"/>
              <a:t>02-10-2020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69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B633-AEB9-4938-BF8B-A762C4F9474B}" type="datetime1">
              <a:rPr lang="en-IN" smtClean="0"/>
              <a:t>02-10-2020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7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95D-6886-4B01-AD62-907058F26591}" type="datetime1">
              <a:rPr lang="en-IN" smtClean="0"/>
              <a:t>02-10-2020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941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151-31FD-48B5-98B0-F3DEB7A1393A}" type="datetime1">
              <a:rPr lang="en-IN" smtClean="0"/>
              <a:t>02-10-2020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42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AED36BE-D932-441F-87F6-BE71DC247756}" type="datetime1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5C31A036-22B7-4A0E-9C4B-F284211AE0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53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96895B-9074-454B-8F77-68A8B34F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1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A41C0-F883-445F-8C5E-40796B7C2878}"/>
              </a:ext>
            </a:extLst>
          </p:cNvPr>
          <p:cNvSpPr txBox="1"/>
          <p:nvPr/>
        </p:nvSpPr>
        <p:spPr>
          <a:xfrm>
            <a:off x="1465785" y="2687589"/>
            <a:ext cx="9693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Dental Disease Detection </a:t>
            </a:r>
          </a:p>
        </p:txBody>
      </p:sp>
    </p:spTree>
    <p:extLst>
      <p:ext uri="{BB962C8B-B14F-4D97-AF65-F5344CB8AC3E}">
        <p14:creationId xmlns:p14="http://schemas.microsoft.com/office/powerpoint/2010/main" val="1034343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B114-1EBE-4A6C-9F5F-A49023A7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DENTAL DISEASES 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00512-1C9E-48E2-B0F8-6431E05B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10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AB7AB2-0A57-439D-8F9C-13697F5F815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5"/>
          <a:stretch/>
        </p:blipFill>
        <p:spPr>
          <a:xfrm>
            <a:off x="1340805" y="4176457"/>
            <a:ext cx="2181137" cy="2069146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7CCB6142-3F51-483C-B660-131FC0C516FA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8152" t="37340" r="46766" b="37075"/>
          <a:stretch/>
        </p:blipFill>
        <p:spPr bwMode="auto">
          <a:xfrm>
            <a:off x="5015358" y="4082653"/>
            <a:ext cx="2181137" cy="2130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1B7AF1-6983-46F7-A1A4-703709B6ABA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7" t="449" r="3694"/>
          <a:stretch/>
        </p:blipFill>
        <p:spPr>
          <a:xfrm>
            <a:off x="9211811" y="4176457"/>
            <a:ext cx="1862356" cy="2036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BD3D01-9201-43C9-A611-9423AE28F3C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9" t="19174" b="22389"/>
          <a:stretch/>
        </p:blipFill>
        <p:spPr bwMode="auto">
          <a:xfrm>
            <a:off x="2855975" y="1887524"/>
            <a:ext cx="2942260" cy="17136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05C5D8-9128-4831-832F-76BC041F904C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" t="15067" r="4220" b="4935"/>
          <a:stretch/>
        </p:blipFill>
        <p:spPr>
          <a:xfrm>
            <a:off x="7115367" y="1887524"/>
            <a:ext cx="2548750" cy="17136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ECE660-7B5E-4541-972E-F91ABE4335A1}"/>
              </a:ext>
            </a:extLst>
          </p:cNvPr>
          <p:cNvSpPr txBox="1"/>
          <p:nvPr/>
        </p:nvSpPr>
        <p:spPr>
          <a:xfrm>
            <a:off x="3657600" y="3601136"/>
            <a:ext cx="168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2">
                    <a:lumMod val="75000"/>
                  </a:schemeClr>
                </a:solidFill>
              </a:rPr>
              <a:t>Impacted Tooth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AABD9-99C2-49F5-BAD3-7485102A7DA9}"/>
              </a:ext>
            </a:extLst>
          </p:cNvPr>
          <p:cNvSpPr txBox="1"/>
          <p:nvPr/>
        </p:nvSpPr>
        <p:spPr>
          <a:xfrm>
            <a:off x="7643343" y="3640250"/>
            <a:ext cx="168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err="1">
                <a:solidFill>
                  <a:schemeClr val="accent2">
                    <a:lumMod val="75000"/>
                  </a:schemeClr>
                </a:solidFill>
              </a:rPr>
              <a:t>Rootpiece</a:t>
            </a:r>
            <a:endParaRPr lang="en-IN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BA1B5D-4C45-4CA0-BD7E-76CDAE1E6ED1}"/>
              </a:ext>
            </a:extLst>
          </p:cNvPr>
          <p:cNvSpPr txBox="1"/>
          <p:nvPr/>
        </p:nvSpPr>
        <p:spPr>
          <a:xfrm>
            <a:off x="1630313" y="6213233"/>
            <a:ext cx="168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2">
                    <a:lumMod val="75000"/>
                  </a:schemeClr>
                </a:solidFill>
              </a:rPr>
              <a:t>Periodontal Disease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7A905-4800-4D49-83C9-E608992B0DA2}"/>
              </a:ext>
            </a:extLst>
          </p:cNvPr>
          <p:cNvSpPr txBox="1"/>
          <p:nvPr/>
        </p:nvSpPr>
        <p:spPr>
          <a:xfrm>
            <a:off x="5555015" y="6204843"/>
            <a:ext cx="168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2">
                    <a:lumMod val="75000"/>
                  </a:schemeClr>
                </a:solidFill>
              </a:rPr>
              <a:t>Dental Caries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B5525-4C63-42F6-B9DC-3A1EB76A227F}"/>
              </a:ext>
            </a:extLst>
          </p:cNvPr>
          <p:cNvSpPr txBox="1"/>
          <p:nvPr/>
        </p:nvSpPr>
        <p:spPr>
          <a:xfrm>
            <a:off x="9349560" y="6223828"/>
            <a:ext cx="1686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2">
                    <a:lumMod val="75000"/>
                  </a:schemeClr>
                </a:solidFill>
              </a:rPr>
              <a:t>Abscess</a:t>
            </a:r>
          </a:p>
        </p:txBody>
      </p:sp>
    </p:spTree>
    <p:extLst>
      <p:ext uri="{BB962C8B-B14F-4D97-AF65-F5344CB8AC3E}">
        <p14:creationId xmlns:p14="http://schemas.microsoft.com/office/powerpoint/2010/main" val="87287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E78D-27C3-4A8E-9DCF-6A4889F2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WORK FLOW</a:t>
            </a:r>
            <a:endParaRPr lang="en-IN" b="1" dirty="0">
              <a:solidFill>
                <a:schemeClr val="tx2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EA36F0A-4ED6-46F4-BD41-5014C9F370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289097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835D4-0E76-4E66-B320-FF738EA1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64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88FEA0A8-478B-4555-BCA1-7DBADAD4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290" y="273187"/>
            <a:ext cx="9875520" cy="1356360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PROJECT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EE356-9FC3-452E-9439-1E2B123D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17518-AA1D-42EB-B09D-21381C874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4" y="1618227"/>
            <a:ext cx="3189470" cy="152721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C1A6E6-56B6-4E62-BDF5-260D49DC6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6"/>
          <a:stretch/>
        </p:blipFill>
        <p:spPr>
          <a:xfrm>
            <a:off x="4354387" y="1566562"/>
            <a:ext cx="3441327" cy="163054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085F20-FC46-4F45-B4BE-CFAB45CC4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9" b="1"/>
          <a:stretch/>
        </p:blipFill>
        <p:spPr>
          <a:xfrm>
            <a:off x="8576478" y="1653161"/>
            <a:ext cx="3357375" cy="159680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47FE1378-C730-4B2F-A04E-30C97A915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22" y="4312882"/>
            <a:ext cx="3503831" cy="1666457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A1F22BE-F7B6-4013-868E-8B7DD99773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"/>
          <a:stretch/>
        </p:blipFill>
        <p:spPr>
          <a:xfrm>
            <a:off x="268233" y="4234775"/>
            <a:ext cx="3462570" cy="1742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6CEE9-DF0F-4FD0-938F-7B3E6D0CAC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75" t="18226" r="25138" b="19082"/>
          <a:stretch/>
        </p:blipFill>
        <p:spPr>
          <a:xfrm>
            <a:off x="4083320" y="4055782"/>
            <a:ext cx="3828009" cy="206134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F6FA37F-840A-43CE-9A4D-D76FF1ED125F}"/>
              </a:ext>
            </a:extLst>
          </p:cNvPr>
          <p:cNvSpPr/>
          <p:nvPr/>
        </p:nvSpPr>
        <p:spPr>
          <a:xfrm>
            <a:off x="3730804" y="2288275"/>
            <a:ext cx="549534" cy="326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1CBA1A5-268F-49B2-8273-82092A8CE1FF}"/>
              </a:ext>
            </a:extLst>
          </p:cNvPr>
          <p:cNvSpPr/>
          <p:nvPr/>
        </p:nvSpPr>
        <p:spPr>
          <a:xfrm>
            <a:off x="7911329" y="2218548"/>
            <a:ext cx="549534" cy="326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687B843-AB74-493D-9E3F-EB9B5DD81FEC}"/>
              </a:ext>
            </a:extLst>
          </p:cNvPr>
          <p:cNvSpPr/>
          <p:nvPr/>
        </p:nvSpPr>
        <p:spPr>
          <a:xfrm rot="5400000">
            <a:off x="9980397" y="3796723"/>
            <a:ext cx="549534" cy="326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44CAFD-11A5-47F9-9F9D-2DDBE4DCA242}"/>
              </a:ext>
            </a:extLst>
          </p:cNvPr>
          <p:cNvSpPr/>
          <p:nvPr/>
        </p:nvSpPr>
        <p:spPr>
          <a:xfrm flipH="1">
            <a:off x="7937274" y="4774349"/>
            <a:ext cx="326571" cy="326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11C8A7C-2906-44ED-BCC9-2E405C93267C}"/>
              </a:ext>
            </a:extLst>
          </p:cNvPr>
          <p:cNvSpPr/>
          <p:nvPr/>
        </p:nvSpPr>
        <p:spPr>
          <a:xfrm flipH="1">
            <a:off x="3743776" y="4886085"/>
            <a:ext cx="326571" cy="326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2CA99A-5A6F-46C3-B1A8-8156B3AA83D6}"/>
              </a:ext>
            </a:extLst>
          </p:cNvPr>
          <p:cNvSpPr txBox="1"/>
          <p:nvPr/>
        </p:nvSpPr>
        <p:spPr>
          <a:xfrm>
            <a:off x="931489" y="6037058"/>
            <a:ext cx="22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Points around Jaw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A4C09E-18C6-4FD1-B60C-95F6AE42AA6B}"/>
              </a:ext>
            </a:extLst>
          </p:cNvPr>
          <p:cNvSpPr txBox="1"/>
          <p:nvPr/>
        </p:nvSpPr>
        <p:spPr>
          <a:xfrm>
            <a:off x="1292062" y="3164101"/>
            <a:ext cx="22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78B28B-6912-49A2-B53A-6DE3DA26DA6F}"/>
              </a:ext>
            </a:extLst>
          </p:cNvPr>
          <p:cNvSpPr txBox="1"/>
          <p:nvPr/>
        </p:nvSpPr>
        <p:spPr>
          <a:xfrm>
            <a:off x="4296558" y="3244334"/>
            <a:ext cx="359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Addition with 1st Laplacian Pyramid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70A9C-01C9-4241-8AFF-2AD177751F4E}"/>
              </a:ext>
            </a:extLst>
          </p:cNvPr>
          <p:cNvSpPr txBox="1"/>
          <p:nvPr/>
        </p:nvSpPr>
        <p:spPr>
          <a:xfrm>
            <a:off x="8736185" y="3245262"/>
            <a:ext cx="359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Brightness &amp; Contrast Correction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1F70F7-3943-4D72-A43D-B17E1621E7C7}"/>
              </a:ext>
            </a:extLst>
          </p:cNvPr>
          <p:cNvSpPr txBox="1"/>
          <p:nvPr/>
        </p:nvSpPr>
        <p:spPr>
          <a:xfrm>
            <a:off x="9062756" y="6057445"/>
            <a:ext cx="359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Binary Thresholding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FB4B4A-385A-4D45-AB08-CEB0279D7D7D}"/>
              </a:ext>
            </a:extLst>
          </p:cNvPr>
          <p:cNvSpPr txBox="1"/>
          <p:nvPr/>
        </p:nvSpPr>
        <p:spPr>
          <a:xfrm>
            <a:off x="4664962" y="6115332"/>
            <a:ext cx="359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Finding points around jaw</a:t>
            </a:r>
          </a:p>
        </p:txBody>
      </p:sp>
    </p:spTree>
    <p:extLst>
      <p:ext uri="{BB962C8B-B14F-4D97-AF65-F5344CB8AC3E}">
        <p14:creationId xmlns:p14="http://schemas.microsoft.com/office/powerpoint/2010/main" val="2681562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F2D528B-4B60-4F29-B60C-83C25A8F4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44" t="13152" b="59501"/>
          <a:stretch/>
        </p:blipFill>
        <p:spPr>
          <a:xfrm>
            <a:off x="4747241" y="3527115"/>
            <a:ext cx="2813770" cy="8823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9D7951-51D1-46B3-9ECB-D8E7DE87F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6" t="47210" r="40229" b="25442"/>
          <a:stretch/>
        </p:blipFill>
        <p:spPr>
          <a:xfrm>
            <a:off x="4691315" y="4330659"/>
            <a:ext cx="3284837" cy="936529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1A8AA3AF-FFE1-4567-B288-537C774F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20" y="39719"/>
            <a:ext cx="9875520" cy="1356360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PROJECT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41D09-F342-4CA7-8B1A-353B4BF42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13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704C2A-66FE-40AF-927C-2006A4928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1" t="12161" r="15686" b="21612"/>
          <a:stretch/>
        </p:blipFill>
        <p:spPr>
          <a:xfrm>
            <a:off x="4981575" y="1334167"/>
            <a:ext cx="2862901" cy="1577094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22D683F-1F06-4813-8306-47C5F3A3D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9" t="6285" r="13823" b="11678"/>
          <a:stretch/>
        </p:blipFill>
        <p:spPr>
          <a:xfrm>
            <a:off x="8472674" y="1131030"/>
            <a:ext cx="3284837" cy="1832446"/>
          </a:xfrm>
          <a:prstGeom prst="ellipse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5DABC38-C776-44B9-8F2F-C4A269947D2B}"/>
              </a:ext>
            </a:extLst>
          </p:cNvPr>
          <p:cNvSpPr/>
          <p:nvPr/>
        </p:nvSpPr>
        <p:spPr>
          <a:xfrm>
            <a:off x="4432041" y="1959429"/>
            <a:ext cx="549534" cy="326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336A5A-9877-40B1-B32E-3CC17A86242C}"/>
              </a:ext>
            </a:extLst>
          </p:cNvPr>
          <p:cNvSpPr/>
          <p:nvPr/>
        </p:nvSpPr>
        <p:spPr>
          <a:xfrm>
            <a:off x="7844476" y="1894049"/>
            <a:ext cx="549534" cy="326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C26AD-86DF-40F2-BB78-E61E71744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5" t="49259" r="2329" b="5575"/>
          <a:stretch/>
        </p:blipFill>
        <p:spPr>
          <a:xfrm>
            <a:off x="756927" y="4492008"/>
            <a:ext cx="3067250" cy="11163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98A92B-8F12-47C7-94BF-63C882FB35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r="50271" b="58810"/>
          <a:stretch/>
        </p:blipFill>
        <p:spPr>
          <a:xfrm>
            <a:off x="756927" y="3933047"/>
            <a:ext cx="2876001" cy="646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E262E-B1B2-49E0-BF49-F81F02804E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1" t="46792" r="2329" b="9711"/>
          <a:stretch/>
        </p:blipFill>
        <p:spPr>
          <a:xfrm>
            <a:off x="9419192" y="5444768"/>
            <a:ext cx="1484469" cy="1116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605BD3-DCC7-499F-A4C5-9E2AB8A71E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7" t="15039" r="49038" b="54521"/>
          <a:stretch/>
        </p:blipFill>
        <p:spPr>
          <a:xfrm>
            <a:off x="7823100" y="5665405"/>
            <a:ext cx="1462573" cy="781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721B8F-7CF2-42D6-82D9-2EDF0840D7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5" t="46792" r="30059" b="12785"/>
          <a:stretch/>
        </p:blipFill>
        <p:spPr>
          <a:xfrm>
            <a:off x="5985380" y="5551496"/>
            <a:ext cx="1519705" cy="10374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B60A03-452E-4FB7-9303-3FCB43FFAA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9" r="72482" b="54521"/>
          <a:stretch/>
        </p:blipFill>
        <p:spPr>
          <a:xfrm>
            <a:off x="4109714" y="5665405"/>
            <a:ext cx="1652537" cy="7812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9F251F-66E2-48A4-8D28-3F9CC2AD16B5}"/>
              </a:ext>
            </a:extLst>
          </p:cNvPr>
          <p:cNvSpPr txBox="1"/>
          <p:nvPr/>
        </p:nvSpPr>
        <p:spPr>
          <a:xfrm>
            <a:off x="5762251" y="2917471"/>
            <a:ext cx="22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Ellipse Fitting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B6A704-E78A-4E98-B9E5-798DDEFCACFA}"/>
              </a:ext>
            </a:extLst>
          </p:cNvPr>
          <p:cNvSpPr txBox="1"/>
          <p:nvPr/>
        </p:nvSpPr>
        <p:spPr>
          <a:xfrm>
            <a:off x="9412152" y="2917471"/>
            <a:ext cx="22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Jaw Separation </a:t>
            </a:r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968FEBB8-2993-4914-B843-6C76DA68A866}"/>
              </a:ext>
            </a:extLst>
          </p:cNvPr>
          <p:cNvSpPr/>
          <p:nvPr/>
        </p:nvSpPr>
        <p:spPr>
          <a:xfrm rot="5400000">
            <a:off x="3257153" y="5631566"/>
            <a:ext cx="455998" cy="512997"/>
          </a:xfrm>
          <a:prstGeom prst="bentUpArrow">
            <a:avLst>
              <a:gd name="adj1" fmla="val 25000"/>
              <a:gd name="adj2" fmla="val 27089"/>
              <a:gd name="adj3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F578E1-DCB8-4E0F-A721-5909AE42E721}"/>
              </a:ext>
            </a:extLst>
          </p:cNvPr>
          <p:cNvSpPr txBox="1"/>
          <p:nvPr/>
        </p:nvSpPr>
        <p:spPr>
          <a:xfrm>
            <a:off x="973662" y="5239601"/>
            <a:ext cx="262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Teeth gap valley detection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A57F4B-A0B0-46BE-AD32-965F1ACC9E45}"/>
              </a:ext>
            </a:extLst>
          </p:cNvPr>
          <p:cNvSpPr txBox="1"/>
          <p:nvPr/>
        </p:nvSpPr>
        <p:spPr>
          <a:xfrm>
            <a:off x="10231046" y="6219621"/>
            <a:ext cx="262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2E3E5B-4A88-4252-933B-DB4DCBB5B110}"/>
              </a:ext>
            </a:extLst>
          </p:cNvPr>
          <p:cNvSpPr/>
          <p:nvPr/>
        </p:nvSpPr>
        <p:spPr>
          <a:xfrm flipH="1">
            <a:off x="4077525" y="4144774"/>
            <a:ext cx="484708" cy="1632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BAE0E51-16B6-424D-A57D-A48E55FE9905}"/>
              </a:ext>
            </a:extLst>
          </p:cNvPr>
          <p:cNvSpPr/>
          <p:nvPr/>
        </p:nvSpPr>
        <p:spPr>
          <a:xfrm flipH="1">
            <a:off x="4077525" y="4730620"/>
            <a:ext cx="475814" cy="16509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516389A-BFF9-4CDC-A45D-882B25B1530C}"/>
              </a:ext>
            </a:extLst>
          </p:cNvPr>
          <p:cNvSpPr/>
          <p:nvPr/>
        </p:nvSpPr>
        <p:spPr>
          <a:xfrm rot="5400000">
            <a:off x="9976758" y="3357159"/>
            <a:ext cx="369334" cy="326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B4DC3B-CF8F-4A3B-A7F1-D40E982DFD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2" t="20680" r="15510" b="28666"/>
          <a:stretch/>
        </p:blipFill>
        <p:spPr>
          <a:xfrm>
            <a:off x="8717209" y="3793448"/>
            <a:ext cx="3027673" cy="1184037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F748687E-EF23-4A38-8A11-4AF9EB8CA48E}"/>
              </a:ext>
            </a:extLst>
          </p:cNvPr>
          <p:cNvSpPr/>
          <p:nvPr/>
        </p:nvSpPr>
        <p:spPr>
          <a:xfrm flipH="1">
            <a:off x="8285583" y="4196012"/>
            <a:ext cx="345366" cy="3265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89F39B92-CADF-4D64-B324-AB241549C2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7" y="1261628"/>
            <a:ext cx="3726542" cy="17637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66A016-56BD-4203-AC9F-8E0122BF3500}"/>
              </a:ext>
            </a:extLst>
          </p:cNvPr>
          <p:cNvSpPr txBox="1"/>
          <p:nvPr/>
        </p:nvSpPr>
        <p:spPr>
          <a:xfrm>
            <a:off x="1351367" y="3021741"/>
            <a:ext cx="22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Points around Jaw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318DF0-9A2B-4EB3-8344-348EC391D7B3}"/>
              </a:ext>
            </a:extLst>
          </p:cNvPr>
          <p:cNvSpPr txBox="1"/>
          <p:nvPr/>
        </p:nvSpPr>
        <p:spPr>
          <a:xfrm>
            <a:off x="5762250" y="4199874"/>
            <a:ext cx="2281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Upper Jaw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B9336C-EE61-4FEC-B467-0B859BAFE499}"/>
              </a:ext>
            </a:extLst>
          </p:cNvPr>
          <p:cNvSpPr txBox="1"/>
          <p:nvPr/>
        </p:nvSpPr>
        <p:spPr>
          <a:xfrm>
            <a:off x="5694591" y="5152168"/>
            <a:ext cx="2281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Lower Jaw</a:t>
            </a:r>
          </a:p>
        </p:txBody>
      </p:sp>
    </p:spTree>
    <p:extLst>
      <p:ext uri="{BB962C8B-B14F-4D97-AF65-F5344CB8AC3E}">
        <p14:creationId xmlns:p14="http://schemas.microsoft.com/office/powerpoint/2010/main" val="146613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D0F7-B4E3-4561-AC75-FCF04F5B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IMAGE ENHANCEMENT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60111-481B-4AAC-A51C-1706AC59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14</a:t>
            </a:fld>
            <a:endParaRPr lang="en-IN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FF0D1A0B-75D2-4A43-A070-5CAE4C79ED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286888"/>
              </p:ext>
            </p:extLst>
          </p:nvPr>
        </p:nvGraphicFramePr>
        <p:xfrm>
          <a:off x="775772" y="1342417"/>
          <a:ext cx="10609976" cy="4905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3226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E3C8198-C8BC-48E5-95CF-BD34C8390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" y="1040236"/>
            <a:ext cx="11684218" cy="555712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DEC1BD-C875-4CEA-BD12-111E61040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6" y="1002231"/>
            <a:ext cx="748519" cy="3560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33883-3E20-4957-8FE1-25F786B7D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64422" y="6508083"/>
            <a:ext cx="1625781" cy="349918"/>
          </a:xfrm>
        </p:spPr>
        <p:txBody>
          <a:bodyPr/>
          <a:lstStyle/>
          <a:p>
            <a:fld id="{5C31A036-22B7-4A0E-9C4B-F284211AE0DE}" type="slidenum">
              <a:rPr lang="en-IN" smtClean="0"/>
              <a:t>15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B6EFC9-3A45-419C-BCB2-315E69BC9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" y="1002231"/>
            <a:ext cx="5988161" cy="2848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E4F5B1-5346-4ACC-88DF-306E1C575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6" y="1002231"/>
            <a:ext cx="2994081" cy="1424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EC1B61-0CD6-41C6-BA1B-CEE84315A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" y="1002231"/>
            <a:ext cx="1497040" cy="71200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23A8332-3205-4531-8AA6-1050F2224BAB}"/>
              </a:ext>
            </a:extLst>
          </p:cNvPr>
          <p:cNvSpPr txBox="1">
            <a:spLocks/>
          </p:cNvSpPr>
          <p:nvPr/>
        </p:nvSpPr>
        <p:spPr>
          <a:xfrm>
            <a:off x="1006899" y="3570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tx2"/>
                </a:solidFill>
              </a:rPr>
              <a:t>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185614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A2841D-8D40-4D20-BE8F-4AA4D6227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" y="1031470"/>
            <a:ext cx="11702642" cy="5565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C2A17-4786-488A-BCBD-B1CA4B6C4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" y="1031472"/>
            <a:ext cx="5997604" cy="2852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C05357-ABB6-4CA7-9719-83069D1F6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2" y="1031471"/>
            <a:ext cx="2998802" cy="142626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38209E-3C70-4F44-9769-2436A645F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" y="1031469"/>
            <a:ext cx="1499401" cy="7131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DA6FD-AFEE-4E42-97C8-6CE5DA15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64423" y="6515204"/>
            <a:ext cx="1637734" cy="342796"/>
          </a:xfrm>
        </p:spPr>
        <p:txBody>
          <a:bodyPr/>
          <a:lstStyle/>
          <a:p>
            <a:fld id="{5C31A036-22B7-4A0E-9C4B-F284211AE0DE}" type="slidenum">
              <a:rPr lang="en-IN" smtClean="0"/>
              <a:t>16</a:t>
            </a:fld>
            <a:endParaRPr lang="en-IN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696A238-115C-49CA-99B1-9F881884D85D}"/>
              </a:ext>
            </a:extLst>
          </p:cNvPr>
          <p:cNvSpPr txBox="1">
            <a:spLocks/>
          </p:cNvSpPr>
          <p:nvPr/>
        </p:nvSpPr>
        <p:spPr>
          <a:xfrm>
            <a:off x="1006899" y="35702"/>
            <a:ext cx="10486018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tx2"/>
                </a:solidFill>
              </a:rPr>
              <a:t>GAUSSIAN PYRAMID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82062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6CE8177-168B-41DE-926B-26CEB28B8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6" y="1011524"/>
            <a:ext cx="11744587" cy="5585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FD383-5289-4067-96D6-799CA676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647" y="0"/>
            <a:ext cx="9513115" cy="1254597"/>
          </a:xfrm>
        </p:spPr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LAPLACIAN PYRAMID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585B41-DDA6-4B17-BE98-BDF256B32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3" y="964192"/>
            <a:ext cx="1504775" cy="7156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CACC2-747E-4DFE-976C-218169F6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53237" y="6520269"/>
            <a:ext cx="1643604" cy="337731"/>
          </a:xfrm>
        </p:spPr>
        <p:txBody>
          <a:bodyPr/>
          <a:lstStyle/>
          <a:p>
            <a:fld id="{5C31A036-22B7-4A0E-9C4B-F284211AE0DE}" type="slidenum">
              <a:rPr lang="en-IN" smtClean="0"/>
              <a:t>17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B2E1B5-5F95-4003-9EC1-5979B26EF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3" y="1011524"/>
            <a:ext cx="6019101" cy="2862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7E0917-9CD3-43F7-B32D-9EDDC899D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6" y="980409"/>
            <a:ext cx="3009550" cy="14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2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4F4CE166-B9AD-4EE0-9F63-2C93F802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42" y="4897497"/>
            <a:ext cx="3931920" cy="1737360"/>
          </a:xfrm>
        </p:spPr>
        <p:txBody>
          <a:bodyPr>
            <a:normAutofit/>
          </a:bodyPr>
          <a:lstStyle/>
          <a:p>
            <a:r>
              <a:rPr lang="en-IN" sz="3200" dirty="0"/>
              <a:t>Gaussian Pyramid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699187-8764-44AB-A2E4-3920EFEF2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6" y="732863"/>
            <a:ext cx="4452706" cy="44527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D01A3-4543-4906-9C0B-216FEA4D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18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424E49-12A4-460E-A039-0F05893EB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81" y="838680"/>
            <a:ext cx="6237313" cy="51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46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F57C5D-3E58-4381-9038-F37C557F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42" y="593940"/>
            <a:ext cx="3931920" cy="1737360"/>
          </a:xfrm>
        </p:spPr>
        <p:txBody>
          <a:bodyPr/>
          <a:lstStyle/>
          <a:p>
            <a:r>
              <a:rPr lang="en-IN" dirty="0"/>
              <a:t>Original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E868E7-2A8A-4994-B57D-90AEF38D5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63" y="245389"/>
            <a:ext cx="6669204" cy="63435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5968C-0F47-4F2A-ACB7-6A7A8343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19</a:t>
            </a:fld>
            <a:endParaRPr lang="en-IN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431266B-4081-48B9-8C89-0B4E293E5C8E}"/>
              </a:ext>
            </a:extLst>
          </p:cNvPr>
          <p:cNvSpPr txBox="1">
            <a:spLocks/>
          </p:cNvSpPr>
          <p:nvPr/>
        </p:nvSpPr>
        <p:spPr>
          <a:xfrm>
            <a:off x="1143000" y="4400865"/>
            <a:ext cx="3931920" cy="1737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After addition with 1</a:t>
            </a:r>
            <a:r>
              <a:rPr lang="en-IN" baseline="30000" dirty="0"/>
              <a:t>st</a:t>
            </a:r>
            <a:r>
              <a:rPr lang="en-IN" dirty="0"/>
              <a:t> Laplacian pyramid layer</a:t>
            </a:r>
          </a:p>
        </p:txBody>
      </p:sp>
    </p:spTree>
    <p:extLst>
      <p:ext uri="{BB962C8B-B14F-4D97-AF65-F5344CB8AC3E}">
        <p14:creationId xmlns:p14="http://schemas.microsoft.com/office/powerpoint/2010/main" val="124696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D8E3-2A0A-4DCA-9BC9-4DDA426C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PROJECT MODULES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C88D4-8435-4C57-9041-235194581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Dataset labeling </a:t>
            </a:r>
          </a:p>
          <a:p>
            <a:r>
              <a:rPr lang="en-US" dirty="0"/>
              <a:t>Data preprocessing</a:t>
            </a:r>
          </a:p>
          <a:p>
            <a:r>
              <a:rPr lang="en-US" dirty="0"/>
              <a:t>Dental age detection</a:t>
            </a:r>
          </a:p>
          <a:p>
            <a:r>
              <a:rPr lang="en-US" dirty="0"/>
              <a:t>Dental Disease detection</a:t>
            </a:r>
          </a:p>
          <a:p>
            <a:r>
              <a:rPr lang="en-US" dirty="0"/>
              <a:t>GUI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DD0C6E-4F4D-4CE3-AE00-78CB68651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135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73D9-2FE0-477A-B39B-CD91EF02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5218"/>
            <a:ext cx="3931920" cy="1737360"/>
          </a:xfrm>
        </p:spPr>
        <p:txBody>
          <a:bodyPr/>
          <a:lstStyle/>
          <a:p>
            <a:r>
              <a:rPr lang="en-IN" dirty="0"/>
              <a:t>Original Image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E88365-5D27-4E2D-A8DE-26453B548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47" y="1096963"/>
            <a:ext cx="4903306" cy="46640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E8878-34B0-4697-842E-858CD7DF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20</a:t>
            </a:fld>
            <a:endParaRPr lang="en-IN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12FEA070-8367-4587-AFE8-4158771C9121}"/>
              </a:ext>
            </a:extLst>
          </p:cNvPr>
          <p:cNvSpPr txBox="1">
            <a:spLocks/>
          </p:cNvSpPr>
          <p:nvPr/>
        </p:nvSpPr>
        <p:spPr>
          <a:xfrm>
            <a:off x="1156253" y="4486468"/>
            <a:ext cx="3931920" cy="1737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/>
              <a:t>After Contrast </a:t>
            </a:r>
          </a:p>
          <a:p>
            <a:r>
              <a:rPr lang="en-IN" sz="3600" dirty="0"/>
              <a:t>&amp; Brightness Correction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31557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1214FC-4BDD-4E5B-9EBE-DF89BEF6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50820"/>
            <a:ext cx="9875520" cy="1356360"/>
          </a:xfrm>
        </p:spPr>
        <p:txBody>
          <a:bodyPr/>
          <a:lstStyle/>
          <a:p>
            <a:r>
              <a:rPr lang="en-IN" dirty="0"/>
              <a:t>SOLUTION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8AD80-0338-4058-AD14-8DB50833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496176"/>
            <a:ext cx="4427290" cy="4038600"/>
          </a:xfrm>
        </p:spPr>
        <p:txBody>
          <a:bodyPr/>
          <a:lstStyle/>
          <a:p>
            <a:r>
              <a:rPr lang="en-IN" dirty="0"/>
              <a:t>Fixing Alpha and Beta leads to over exposure and information loss in some images</a:t>
            </a:r>
          </a:p>
          <a:p>
            <a:pPr marL="4572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Dynamic Alpha and Beta for each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0C59C-A5B3-411B-9895-F3371489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21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0D6966-FA2A-4647-9028-0FE1709F1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459" y="269047"/>
            <a:ext cx="6342077" cy="6342077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7B5F3753-B0E8-41E3-8DBA-D453060D0581}"/>
              </a:ext>
            </a:extLst>
          </p:cNvPr>
          <p:cNvSpPr txBox="1">
            <a:spLocks/>
          </p:cNvSpPr>
          <p:nvPr/>
        </p:nvSpPr>
        <p:spPr>
          <a:xfrm>
            <a:off x="1295400" y="376106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PROBLEM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8B1EB2-36E2-4BB5-BDE4-A71FF5D2B82E}"/>
              </a:ext>
            </a:extLst>
          </p:cNvPr>
          <p:cNvSpPr/>
          <p:nvPr/>
        </p:nvSpPr>
        <p:spPr>
          <a:xfrm>
            <a:off x="7390701" y="4107180"/>
            <a:ext cx="1451295" cy="1890948"/>
          </a:xfrm>
          <a:prstGeom prst="ellips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9989D-1167-4982-BCD2-789615EBB1ED}"/>
              </a:ext>
            </a:extLst>
          </p:cNvPr>
          <p:cNvSpPr txBox="1"/>
          <p:nvPr/>
        </p:nvSpPr>
        <p:spPr>
          <a:xfrm>
            <a:off x="6948880" y="5998128"/>
            <a:ext cx="189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Information Loss</a:t>
            </a:r>
          </a:p>
        </p:txBody>
      </p:sp>
    </p:spTree>
    <p:extLst>
      <p:ext uri="{BB962C8B-B14F-4D97-AF65-F5344CB8AC3E}">
        <p14:creationId xmlns:p14="http://schemas.microsoft.com/office/powerpoint/2010/main" val="4080574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57EECCB-64F8-44D7-80A1-5C1168EF8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26162" y="1096963"/>
            <a:ext cx="4664075" cy="46640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B85D2-74F2-4F74-90A0-5359DC33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22</a:t>
            </a:fld>
            <a:endParaRPr lang="en-IN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246F80EB-4B18-4BB1-A7E1-24A2D34544FB}"/>
              </a:ext>
            </a:extLst>
          </p:cNvPr>
          <p:cNvSpPr txBox="1">
            <a:spLocks/>
          </p:cNvSpPr>
          <p:nvPr/>
        </p:nvSpPr>
        <p:spPr>
          <a:xfrm>
            <a:off x="921742" y="593940"/>
            <a:ext cx="3931920" cy="1737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Fix Alpha &amp; Beta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251690CB-E696-47F0-8E33-19DCE3C8F29C}"/>
              </a:ext>
            </a:extLst>
          </p:cNvPr>
          <p:cNvSpPr txBox="1">
            <a:spLocks/>
          </p:cNvSpPr>
          <p:nvPr/>
        </p:nvSpPr>
        <p:spPr>
          <a:xfrm>
            <a:off x="1542911" y="3721357"/>
            <a:ext cx="3931920" cy="1737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Dynamic </a:t>
            </a:r>
          </a:p>
          <a:p>
            <a:r>
              <a:rPr lang="en-IN" dirty="0"/>
              <a:t>Alpha &amp; Beta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2CC128-4347-43FD-BC74-3090EA0E09B6}"/>
              </a:ext>
            </a:extLst>
          </p:cNvPr>
          <p:cNvSpPr/>
          <p:nvPr/>
        </p:nvSpPr>
        <p:spPr>
          <a:xfrm>
            <a:off x="7390701" y="4107180"/>
            <a:ext cx="1451295" cy="1890948"/>
          </a:xfrm>
          <a:prstGeom prst="ellips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588772-0B2A-4FB4-83E7-A12C3AFC4179}"/>
              </a:ext>
            </a:extLst>
          </p:cNvPr>
          <p:cNvSpPr/>
          <p:nvPr/>
        </p:nvSpPr>
        <p:spPr>
          <a:xfrm>
            <a:off x="7199153" y="987874"/>
            <a:ext cx="1451295" cy="1890948"/>
          </a:xfrm>
          <a:prstGeom prst="ellips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42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52FD96-045F-411A-A567-143501E1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CONTRAST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756B8A-D12C-412F-BD9F-C923F406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Alpha operates as color range amplifier, beta operates as range shift</a:t>
            </a:r>
          </a:p>
          <a:p>
            <a:endParaRPr lang="es-ES" dirty="0"/>
          </a:p>
          <a:p>
            <a:r>
              <a:rPr lang="es-ES" dirty="0"/>
              <a:t>O(x,y) = alpha * I(x,y) + beta</a:t>
            </a:r>
            <a:endParaRPr lang="en-US" dirty="0"/>
          </a:p>
          <a:p>
            <a:r>
              <a:rPr lang="en-US" dirty="0"/>
              <a:t>input range = max(I) - min(I)</a:t>
            </a:r>
          </a:p>
          <a:p>
            <a:r>
              <a:rPr lang="en-US" dirty="0"/>
              <a:t>wanted output range = 255;</a:t>
            </a:r>
          </a:p>
          <a:p>
            <a:r>
              <a:rPr lang="en-US" dirty="0"/>
              <a:t>alpha = output range / input range =  255 / ( max(I) - min(I) )</a:t>
            </a:r>
          </a:p>
          <a:p>
            <a:endParaRPr lang="en-US" dirty="0"/>
          </a:p>
          <a:p>
            <a:r>
              <a:rPr lang="sv-SE" dirty="0"/>
              <a:t>min(O) = alpha * min(I) + beta</a:t>
            </a:r>
          </a:p>
          <a:p>
            <a:r>
              <a:rPr lang="sv-SE" dirty="0"/>
              <a:t>beta = -min(I) * alpha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A7896-0278-4CAE-83E0-7509DF23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59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F1B6-3673-4BB0-8DE3-D1D1E3F1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8EB1-1B9C-4A9E-95F1-C4A151B6A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DD1D2-BAB2-466B-91A3-E99E237FC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C8241-88D5-4357-AB93-181938A4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24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0FF5D-0610-4FF6-9C92-A1F46570E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5" t="25443" r="30092" b="18532"/>
          <a:stretch/>
        </p:blipFill>
        <p:spPr>
          <a:xfrm>
            <a:off x="622183" y="406443"/>
            <a:ext cx="10947633" cy="61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88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793D-2305-43CA-8B5A-97F7CBF7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IMAGE SEGMENTATION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1E5448C-4A30-4D5A-9AEC-F548A37353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001957"/>
              </p:ext>
            </p:extLst>
          </p:nvPr>
        </p:nvGraphicFramePr>
        <p:xfrm>
          <a:off x="453006" y="1870745"/>
          <a:ext cx="11157357" cy="4580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33E19-4C54-4C58-B0AC-80B9F789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61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B0C2-8FFE-4FB0-8D18-5B895563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JAW AREA EXTRACTION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8DA86A8-931B-4042-9540-E7FFBE9805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640495"/>
              </p:ext>
            </p:extLst>
          </p:nvPr>
        </p:nvGraphicFramePr>
        <p:xfrm>
          <a:off x="830510" y="1795245"/>
          <a:ext cx="10695963" cy="4546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1AB11-7A10-4F1E-8F4B-90862BD5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677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B83E-FA8E-44FF-A6C4-578F1C35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BINARY THRESHOLDING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61212F-9B45-4D7D-8090-BF37DA901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24" y="2057400"/>
            <a:ext cx="8491415" cy="4038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93A71-865D-4305-9588-3395D7AE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631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23F1-5CFD-46E3-96CA-32E93DD0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TRANSFORMING TO GRID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B61EA7-D12A-4F8B-BFCF-89F7633F7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24" y="2057400"/>
            <a:ext cx="8491415" cy="4038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25311-B5C0-4193-8CBE-BF25DE13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649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B50E-6422-4857-8848-5CDE9BCB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FINDING MIDPOINTS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0662A2-A1F3-44BA-B494-293AA9E6B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1" y="1693005"/>
            <a:ext cx="10344664" cy="48959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14F49-AE26-4B55-9118-F6DF8B40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29</a:t>
            </a:fld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A98376-7AD1-4C3F-98B0-88F9D408CD2D}"/>
              </a:ext>
            </a:extLst>
          </p:cNvPr>
          <p:cNvCxnSpPr>
            <a:cxnSpLocks/>
          </p:cNvCxnSpPr>
          <p:nvPr/>
        </p:nvCxnSpPr>
        <p:spPr>
          <a:xfrm flipV="1">
            <a:off x="2835479" y="5721293"/>
            <a:ext cx="687897" cy="1593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BF08F0-BB68-411E-8B0D-C74CF95BF6C0}"/>
              </a:ext>
            </a:extLst>
          </p:cNvPr>
          <p:cNvCxnSpPr>
            <a:cxnSpLocks/>
          </p:cNvCxnSpPr>
          <p:nvPr/>
        </p:nvCxnSpPr>
        <p:spPr>
          <a:xfrm flipV="1">
            <a:off x="2533475" y="5234731"/>
            <a:ext cx="755009" cy="2432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F7BF9D-7C26-4B6A-8746-10745BC179F2}"/>
              </a:ext>
            </a:extLst>
          </p:cNvPr>
          <p:cNvCxnSpPr>
            <a:cxnSpLocks/>
          </p:cNvCxnSpPr>
          <p:nvPr/>
        </p:nvCxnSpPr>
        <p:spPr>
          <a:xfrm flipV="1">
            <a:off x="1577130" y="4202885"/>
            <a:ext cx="687898" cy="2936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7121D0-88FC-47B9-9616-E921490289D6}"/>
              </a:ext>
            </a:extLst>
          </p:cNvPr>
          <p:cNvCxnSpPr>
            <a:cxnSpLocks/>
          </p:cNvCxnSpPr>
          <p:nvPr/>
        </p:nvCxnSpPr>
        <p:spPr>
          <a:xfrm flipH="1">
            <a:off x="8808440" y="5519956"/>
            <a:ext cx="1300294" cy="201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C203B2-2FA8-497D-9FC5-0160EDFD919A}"/>
              </a:ext>
            </a:extLst>
          </p:cNvPr>
          <p:cNvCxnSpPr>
            <a:cxnSpLocks/>
          </p:cNvCxnSpPr>
          <p:nvPr/>
        </p:nvCxnSpPr>
        <p:spPr>
          <a:xfrm flipH="1" flipV="1">
            <a:off x="9823508" y="4286774"/>
            <a:ext cx="511114" cy="1845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84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D8E3-2A0A-4DCA-9BC9-4DDA426C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DATASET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C88D4-8435-4C57-9041-235194581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Panoramic Dental X-ray images</a:t>
            </a:r>
          </a:p>
          <a:p>
            <a:r>
              <a:rPr lang="en-US" dirty="0"/>
              <a:t>Total Images: 273</a:t>
            </a:r>
          </a:p>
          <a:p>
            <a:r>
              <a:rPr lang="en-US" dirty="0"/>
              <a:t>Type of X-ray: Extraoral</a:t>
            </a: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DD0C6E-4F4D-4CE3-AE00-78CB68651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006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D74EC-9F96-416F-8E1B-56048AB7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30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39A85-2EA5-48F0-9FB6-4BEE8DFAB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18226" r="25138"/>
          <a:stretch/>
        </p:blipFill>
        <p:spPr>
          <a:xfrm>
            <a:off x="1646902" y="362217"/>
            <a:ext cx="8865066" cy="62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7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1BBE-456D-41AA-8326-C57276ED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RESULT: POINTS AROUND THE JAW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3CA951-14BC-436F-BEFB-02DD46A7A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3" y="2659310"/>
            <a:ext cx="5182013" cy="24525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8123-B443-456C-A980-DA9884D4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603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E65A-5980-4E35-8FBC-43EDE96C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901" y="1066251"/>
            <a:ext cx="9875520" cy="1356360"/>
          </a:xfrm>
        </p:spPr>
        <p:txBody>
          <a:bodyPr/>
          <a:lstStyle/>
          <a:p>
            <a:r>
              <a:rPr lang="en-IN" dirty="0"/>
              <a:t>Before </a:t>
            </a:r>
            <a:br>
              <a:rPr lang="en-IN" dirty="0"/>
            </a:br>
            <a:r>
              <a:rPr lang="en-IN" dirty="0"/>
              <a:t>correction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5CF8FC-220D-4850-B714-BAC889950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09"/>
          <a:stretch/>
        </p:blipFill>
        <p:spPr>
          <a:xfrm>
            <a:off x="5612235" y="269047"/>
            <a:ext cx="6283354" cy="29507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0406E-57CD-4230-96EC-85F5231D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32</a:t>
            </a:fld>
            <a:endParaRPr lang="en-IN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D82B9A6-5664-4046-A671-A7516CF3C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/>
          <a:stretch/>
        </p:blipFill>
        <p:spPr>
          <a:xfrm>
            <a:off x="5612236" y="3609695"/>
            <a:ext cx="6283354" cy="297925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5544B7B-B212-45A5-A241-67C61E779AA7}"/>
              </a:ext>
            </a:extLst>
          </p:cNvPr>
          <p:cNvSpPr txBox="1">
            <a:spLocks/>
          </p:cNvSpPr>
          <p:nvPr/>
        </p:nvSpPr>
        <p:spPr>
          <a:xfrm>
            <a:off x="1370901" y="4153583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After</a:t>
            </a:r>
            <a:br>
              <a:rPr lang="en-IN" dirty="0"/>
            </a:br>
            <a:r>
              <a:rPr lang="en-IN" dirty="0"/>
              <a:t>correction</a:t>
            </a:r>
          </a:p>
        </p:txBody>
      </p:sp>
    </p:spTree>
    <p:extLst>
      <p:ext uri="{BB962C8B-B14F-4D97-AF65-F5344CB8AC3E}">
        <p14:creationId xmlns:p14="http://schemas.microsoft.com/office/powerpoint/2010/main" val="187872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67D7-5C5A-4DBC-8B57-14C185D2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ELLIPSE FITTING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64B7B2-10E4-4E04-A1EE-EF3E6643D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55155"/>
            <a:ext cx="10209402" cy="48319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BE109-1B37-4044-B597-A59E8A60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24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F007-BF6A-4535-9FE6-432B9AFC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JAW AREA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3A936-C6DF-4AE7-80BE-2146BF9B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34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50011-D0F0-4FAE-8A3E-891EE5073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1" t="12161" r="15686" b="21612"/>
          <a:stretch/>
        </p:blipFill>
        <p:spPr>
          <a:xfrm>
            <a:off x="1689630" y="1823966"/>
            <a:ext cx="8782260" cy="45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12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>
            <a:extLst>
              <a:ext uri="{FF2B5EF4-FFF2-40B4-BE49-F238E27FC236}">
                <a16:creationId xmlns:a16="http://schemas.microsoft.com/office/drawing/2014/main" id="{61387E9B-1684-4F58-81BB-087EDF9253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"/>
          <a:stretch/>
        </p:blipFill>
        <p:spPr>
          <a:xfrm>
            <a:off x="370114" y="1477108"/>
            <a:ext cx="11158146" cy="4868072"/>
          </a:xfrm>
          <a:prstGeom prst="rect">
            <a:avLst/>
          </a:prstGeom>
        </p:spPr>
      </p:pic>
      <p:sp>
        <p:nvSpPr>
          <p:cNvPr id="187" name="Title 1">
            <a:extLst>
              <a:ext uri="{FF2B5EF4-FFF2-40B4-BE49-F238E27FC236}">
                <a16:creationId xmlns:a16="http://schemas.microsoft.com/office/drawing/2014/main" id="{644DEBE5-7938-4E93-9B32-177DCC28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68924"/>
            <a:ext cx="9875520" cy="1356360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PARTITION OF UPPER &amp; LOWER JAW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FB1D79E-BD85-4B85-83DC-76F974AF7F76}"/>
              </a:ext>
            </a:extLst>
          </p:cNvPr>
          <p:cNvSpPr txBox="1"/>
          <p:nvPr/>
        </p:nvSpPr>
        <p:spPr>
          <a:xfrm>
            <a:off x="9093756" y="6254746"/>
            <a:ext cx="303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Column wise Summation </a:t>
            </a:r>
          </a:p>
        </p:txBody>
      </p:sp>
    </p:spTree>
    <p:extLst>
      <p:ext uri="{BB962C8B-B14F-4D97-AF65-F5344CB8AC3E}">
        <p14:creationId xmlns:p14="http://schemas.microsoft.com/office/powerpoint/2010/main" val="3376734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>
            <a:extLst>
              <a:ext uri="{FF2B5EF4-FFF2-40B4-BE49-F238E27FC236}">
                <a16:creationId xmlns:a16="http://schemas.microsoft.com/office/drawing/2014/main" id="{78822D88-FB6D-4025-AD37-D44A5276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68924"/>
            <a:ext cx="9875520" cy="1356360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PARTITION OF UPPER &amp; LOWER JAW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888F9-3C98-409F-B5A2-F5C30062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36</a:t>
            </a:fld>
            <a:endParaRPr lang="en-IN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B812510-CAED-4932-8E15-181832807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87" t="35467" r="28558" b="22166"/>
          <a:stretch/>
        </p:blipFill>
        <p:spPr>
          <a:xfrm>
            <a:off x="1306285" y="1637573"/>
            <a:ext cx="9110338" cy="4683677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A34F2992-F8AC-4BA9-884A-BFCAF13B436D}"/>
              </a:ext>
            </a:extLst>
          </p:cNvPr>
          <p:cNvSpPr txBox="1"/>
          <p:nvPr/>
        </p:nvSpPr>
        <p:spPr>
          <a:xfrm>
            <a:off x="5322109" y="6183540"/>
            <a:ext cx="50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Curve Fitting</a:t>
            </a:r>
          </a:p>
        </p:txBody>
      </p:sp>
    </p:spTree>
    <p:extLst>
      <p:ext uri="{BB962C8B-B14F-4D97-AF65-F5344CB8AC3E}">
        <p14:creationId xmlns:p14="http://schemas.microsoft.com/office/powerpoint/2010/main" val="4020741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46D1-450E-4B38-80BD-D0CEC1D2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JAW SEPERATION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7B2912-2A43-40C5-A860-B885C58E5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33624" y="2057400"/>
            <a:ext cx="8491415" cy="4038600"/>
          </a:xfrm>
          <a:prstGeom prst="ellipse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CA2FF-9C3C-4C67-99F2-CCBC66B8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691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F31081-8A22-435E-B87A-4A25C1EA7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44" t="13152" b="59501"/>
          <a:stretch/>
        </p:blipFill>
        <p:spPr>
          <a:xfrm>
            <a:off x="6562531" y="2961680"/>
            <a:ext cx="4848808" cy="1520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099471-24FF-4B87-9E67-137321B6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REMOVAL OF EXTRA PORTIONS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05D1-4315-4597-9039-6DF3DBA5B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38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6E8DB-C3FF-40B2-925A-BF7550EC2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32" t="20680" r="15510" b="28666"/>
          <a:stretch/>
        </p:blipFill>
        <p:spPr>
          <a:xfrm>
            <a:off x="283197" y="3205595"/>
            <a:ext cx="5660571" cy="2388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28D7DC-EB0A-4C9C-B1A4-51D1AF374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6" t="47210" r="40229" b="25442"/>
          <a:stretch/>
        </p:blipFill>
        <p:spPr>
          <a:xfrm>
            <a:off x="6248234" y="4332367"/>
            <a:ext cx="5660571" cy="1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30C097-2AB9-491A-9A58-3285B588A5CF}"/>
              </a:ext>
            </a:extLst>
          </p:cNvPr>
          <p:cNvSpPr txBox="1"/>
          <p:nvPr/>
        </p:nvSpPr>
        <p:spPr>
          <a:xfrm>
            <a:off x="8561434" y="4187006"/>
            <a:ext cx="2281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Upper Jaw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AC7FE-D8D1-4B29-9C09-40A32E06D254}"/>
              </a:ext>
            </a:extLst>
          </p:cNvPr>
          <p:cNvSpPr txBox="1"/>
          <p:nvPr/>
        </p:nvSpPr>
        <p:spPr>
          <a:xfrm>
            <a:off x="8561434" y="5852821"/>
            <a:ext cx="2281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Lower Jaw</a:t>
            </a:r>
          </a:p>
        </p:txBody>
      </p:sp>
    </p:spTree>
    <p:extLst>
      <p:ext uri="{BB962C8B-B14F-4D97-AF65-F5344CB8AC3E}">
        <p14:creationId xmlns:p14="http://schemas.microsoft.com/office/powerpoint/2010/main" val="2793871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F168-B032-49E0-AFC8-70C0F102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92" y="424083"/>
            <a:ext cx="9875520" cy="1356360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TEETH GAP VALLEY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33601-FC6E-4C82-A8DA-F895F628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578392"/>
            <a:ext cx="1706217" cy="365125"/>
          </a:xfrm>
        </p:spPr>
        <p:txBody>
          <a:bodyPr/>
          <a:lstStyle/>
          <a:p>
            <a:fld id="{5C31A036-22B7-4A0E-9C4B-F284211AE0DE}" type="slidenum">
              <a:rPr lang="en-IN" smtClean="0"/>
              <a:t>39</a:t>
            </a:fld>
            <a:endParaRPr lang="en-IN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A9F43A-83CE-4702-BC55-A7BBABBAFDE8}"/>
              </a:ext>
            </a:extLst>
          </p:cNvPr>
          <p:cNvGrpSpPr/>
          <p:nvPr/>
        </p:nvGrpSpPr>
        <p:grpSpPr>
          <a:xfrm>
            <a:off x="320629" y="4549446"/>
            <a:ext cx="6080171" cy="1879778"/>
            <a:chOff x="320629" y="4549446"/>
            <a:chExt cx="6080171" cy="187977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66D30F-FEA2-4DC4-BF49-3068B4234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44" t="13152" b="59501"/>
            <a:stretch/>
          </p:blipFill>
          <p:spPr>
            <a:xfrm>
              <a:off x="320629" y="4549446"/>
              <a:ext cx="5775371" cy="1810999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118332-3C5B-4255-B7FD-83EC514C0B76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485192" y="5454946"/>
              <a:ext cx="5610808" cy="68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A40156-D75D-46EB-B7E1-BF95B8587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592" y="5607346"/>
              <a:ext cx="5610808" cy="68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A9BF5D-AD91-4AD6-97A4-B8EFFFE6A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992" y="5759746"/>
              <a:ext cx="5610808" cy="68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56FAE8D-148E-410D-B996-A7816550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632" y="5271447"/>
              <a:ext cx="5610808" cy="68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D3486A-F3B3-4A58-801B-0D05033BEA20}"/>
                </a:ext>
              </a:extLst>
            </p:cNvPr>
            <p:cNvSpPr txBox="1"/>
            <p:nvPr/>
          </p:nvSpPr>
          <p:spPr>
            <a:xfrm>
              <a:off x="2749859" y="6090670"/>
              <a:ext cx="2281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Upper Jaw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49076E6-A036-484B-8DC9-62C879F5590D}"/>
              </a:ext>
            </a:extLst>
          </p:cNvPr>
          <p:cNvGrpSpPr/>
          <p:nvPr/>
        </p:nvGrpSpPr>
        <p:grpSpPr>
          <a:xfrm>
            <a:off x="6147310" y="4663276"/>
            <a:ext cx="5724061" cy="1782394"/>
            <a:chOff x="6147310" y="4663276"/>
            <a:chExt cx="5724061" cy="178239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17F9A8C-F664-4CED-8D05-F4098C4CA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16" t="47210" r="40229" b="25442"/>
            <a:stretch/>
          </p:blipFill>
          <p:spPr>
            <a:xfrm>
              <a:off x="6147310" y="4663276"/>
              <a:ext cx="5483401" cy="1563354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81F1B3C-D9B5-4BD4-8C0E-067393F085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639" y="5271790"/>
              <a:ext cx="5050351" cy="1026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669264-7FA8-43A5-A254-79CF7F8B0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6106" y="5470845"/>
              <a:ext cx="5050351" cy="1026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152130-91A4-45FE-9FB1-B39F60974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9800" y="5623245"/>
              <a:ext cx="5050351" cy="1026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B548E5-D051-4370-987C-8DEE6C5C4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2792" y="5769077"/>
              <a:ext cx="4838579" cy="109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A2A14B-E2D7-4AFB-8643-4A1EA28B6EAC}"/>
                </a:ext>
              </a:extLst>
            </p:cNvPr>
            <p:cNvSpPr txBox="1"/>
            <p:nvPr/>
          </p:nvSpPr>
          <p:spPr>
            <a:xfrm>
              <a:off x="8402813" y="6107116"/>
              <a:ext cx="2281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Lower Jaw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90CA75F-A02B-4E12-A1C9-61B1E00A9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0" b="44526"/>
          <a:stretch/>
        </p:blipFill>
        <p:spPr>
          <a:xfrm>
            <a:off x="904603" y="2122419"/>
            <a:ext cx="4670749" cy="25112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4FD4616-A82D-4E05-810F-88C0F17C0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b="44000"/>
          <a:stretch/>
        </p:blipFill>
        <p:spPr>
          <a:xfrm>
            <a:off x="6248400" y="2134560"/>
            <a:ext cx="4787347" cy="26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3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79E2-CF9D-4A54-B858-A7ACD4A8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SAMPLE IMAGES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86CDE3-865B-4385-A692-299191AEF086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C2AE7-1E4A-4EB5-A915-525A85F5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4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49D33-E8F9-4C0B-95EB-5A6E56B19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39" y="1694332"/>
            <a:ext cx="9135611" cy="4374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54397A-9E7E-41EA-96A8-72D54BA610BA}"/>
              </a:ext>
            </a:extLst>
          </p:cNvPr>
          <p:cNvSpPr txBox="1"/>
          <p:nvPr/>
        </p:nvSpPr>
        <p:spPr>
          <a:xfrm>
            <a:off x="2499919" y="6105787"/>
            <a:ext cx="704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16 Years   Male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72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CC8A-B86B-4E0E-B6B4-1FD089A5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CHANGE COORDINATE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E39149-86BD-42EB-B560-01B739074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57183" y="2057400"/>
            <a:ext cx="6244296" cy="4038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AFEB8-AA9F-4775-A91F-FDF83E97E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40</a:t>
            </a:fld>
            <a:endParaRPr lang="en-IN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5DEF3E4-697D-4F11-B232-945A5EF05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7" r="51178"/>
          <a:stretch/>
        </p:blipFill>
        <p:spPr>
          <a:xfrm>
            <a:off x="2434931" y="3920194"/>
            <a:ext cx="2320833" cy="231088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91C4A07-6AC2-4676-914F-12B00FEC465D}"/>
              </a:ext>
            </a:extLst>
          </p:cNvPr>
          <p:cNvGrpSpPr/>
          <p:nvPr/>
        </p:nvGrpSpPr>
        <p:grpSpPr>
          <a:xfrm>
            <a:off x="828562" y="1995922"/>
            <a:ext cx="5594979" cy="1810570"/>
            <a:chOff x="320629" y="4549446"/>
            <a:chExt cx="6080171" cy="18797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403CE4-D064-44AE-9EE8-CFCCC2499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944" t="13152" b="59501"/>
            <a:stretch/>
          </p:blipFill>
          <p:spPr>
            <a:xfrm>
              <a:off x="320629" y="4549446"/>
              <a:ext cx="5775371" cy="1810999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902874-76E4-40F3-905F-7D0E61B6B75F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V="1">
              <a:off x="485192" y="5454946"/>
              <a:ext cx="5610808" cy="68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A99234-5FE8-4CC3-BFE0-27A05A996C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592" y="5607346"/>
              <a:ext cx="5610808" cy="68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4B4E03-5AF6-4B1D-A660-2FCAD02E4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992" y="5759746"/>
              <a:ext cx="5610808" cy="68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C2654F8-50CB-4498-B620-8AA06FD14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632" y="5271447"/>
              <a:ext cx="5610808" cy="68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63E468-BC21-4D70-A0CD-C95CB90023C7}"/>
                </a:ext>
              </a:extLst>
            </p:cNvPr>
            <p:cNvSpPr txBox="1"/>
            <p:nvPr/>
          </p:nvSpPr>
          <p:spPr>
            <a:xfrm>
              <a:off x="2749859" y="6090671"/>
              <a:ext cx="22815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Upper Jaw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053006-B36E-4DFF-ABAA-1B26A52DF9C4}"/>
              </a:ext>
            </a:extLst>
          </p:cNvPr>
          <p:cNvGrpSpPr/>
          <p:nvPr/>
        </p:nvGrpSpPr>
        <p:grpSpPr>
          <a:xfrm>
            <a:off x="6423541" y="2097641"/>
            <a:ext cx="5294210" cy="1581230"/>
            <a:chOff x="6147310" y="4663276"/>
            <a:chExt cx="5724061" cy="17823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01A7646-53CB-4CCB-A099-086A91849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16" t="47210" r="40229" b="25442"/>
            <a:stretch/>
          </p:blipFill>
          <p:spPr>
            <a:xfrm>
              <a:off x="6147310" y="4663276"/>
              <a:ext cx="5483401" cy="1563354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90AE9D-BD4E-41D3-8708-72A25DF4F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639" y="5271790"/>
              <a:ext cx="5050351" cy="1026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530A1F-A426-4520-8C9E-E79B97A937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6106" y="5470845"/>
              <a:ext cx="5050351" cy="1026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EC6088-98C1-4808-8850-7C828487F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9800" y="5623245"/>
              <a:ext cx="5050351" cy="1026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F4B256-39B5-4930-8F44-51F5C44E7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2792" y="5769077"/>
              <a:ext cx="4838579" cy="109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E7BBAC-186A-45ED-A65E-A0486EF53F51}"/>
                </a:ext>
              </a:extLst>
            </p:cNvPr>
            <p:cNvSpPr txBox="1"/>
            <p:nvPr/>
          </p:nvSpPr>
          <p:spPr>
            <a:xfrm>
              <a:off x="8402813" y="6107116"/>
              <a:ext cx="2281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Lower Jaw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8E98025-1DE6-42C0-95A1-DADE5EB228AD}"/>
              </a:ext>
            </a:extLst>
          </p:cNvPr>
          <p:cNvSpPr txBox="1"/>
          <p:nvPr/>
        </p:nvSpPr>
        <p:spPr>
          <a:xfrm>
            <a:off x="5046252" y="3302661"/>
            <a:ext cx="283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Cartesian Coordinates system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9ECB72-9D47-4626-91F6-E20DFCC8F671}"/>
              </a:ext>
            </a:extLst>
          </p:cNvPr>
          <p:cNvSpPr txBox="1"/>
          <p:nvPr/>
        </p:nvSpPr>
        <p:spPr>
          <a:xfrm>
            <a:off x="5165874" y="6035435"/>
            <a:ext cx="2320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Polar Coordinates system</a:t>
            </a:r>
          </a:p>
        </p:txBody>
      </p:sp>
    </p:spTree>
    <p:extLst>
      <p:ext uri="{BB962C8B-B14F-4D97-AF65-F5344CB8AC3E}">
        <p14:creationId xmlns:p14="http://schemas.microsoft.com/office/powerpoint/2010/main" val="3990190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06D76-6412-4399-8F7E-66B1AD59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41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B2BBE-D0FA-4652-991B-927D24593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5" t="46792" r="2329" b="5575"/>
          <a:stretch/>
        </p:blipFill>
        <p:spPr>
          <a:xfrm>
            <a:off x="2417539" y="3741886"/>
            <a:ext cx="6466115" cy="2481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D4D809-48CC-4D21-B317-34AAC7BCA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9" r="49038" b="54521"/>
          <a:stretch/>
        </p:blipFill>
        <p:spPr>
          <a:xfrm>
            <a:off x="2417539" y="2416629"/>
            <a:ext cx="6213277" cy="15860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8342CFD-4293-4E75-A217-833BD62D4D66}"/>
              </a:ext>
            </a:extLst>
          </p:cNvPr>
          <p:cNvSpPr txBox="1">
            <a:spLocks/>
          </p:cNvSpPr>
          <p:nvPr/>
        </p:nvSpPr>
        <p:spPr>
          <a:xfrm>
            <a:off x="1295400" y="7620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TEETH ISOLATION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22FC2-225D-42EA-94D5-0A790EE91292}"/>
              </a:ext>
            </a:extLst>
          </p:cNvPr>
          <p:cNvSpPr txBox="1"/>
          <p:nvPr/>
        </p:nvSpPr>
        <p:spPr>
          <a:xfrm>
            <a:off x="5035859" y="3833414"/>
            <a:ext cx="2281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Upper Jaw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623970-1988-45A0-851C-0ACF1E7A3F96}"/>
              </a:ext>
            </a:extLst>
          </p:cNvPr>
          <p:cNvSpPr txBox="1"/>
          <p:nvPr/>
        </p:nvSpPr>
        <p:spPr>
          <a:xfrm>
            <a:off x="5183751" y="5497225"/>
            <a:ext cx="2281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Lower Jaw</a:t>
            </a:r>
          </a:p>
        </p:txBody>
      </p:sp>
    </p:spTree>
    <p:extLst>
      <p:ext uri="{BB962C8B-B14F-4D97-AF65-F5344CB8AC3E}">
        <p14:creationId xmlns:p14="http://schemas.microsoft.com/office/powerpoint/2010/main" val="404046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CA4A-3EE2-4C34-B005-33F0AB6A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ROI EXTRACTION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574E1-F0B3-4FC3-ABC8-D971B8F5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42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750A-1545-43D3-92D9-EED698A58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51" t="46792" r="2329" b="5575"/>
          <a:stretch/>
        </p:blipFill>
        <p:spPr>
          <a:xfrm>
            <a:off x="6598944" y="3924448"/>
            <a:ext cx="3013786" cy="2481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581FD-5C7D-4A9E-8695-E4E7CFE0E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2" t="15039" r="49038" b="54521"/>
          <a:stretch/>
        </p:blipFill>
        <p:spPr>
          <a:xfrm>
            <a:off x="6315744" y="2338386"/>
            <a:ext cx="3013786" cy="1586062"/>
          </a:xfrm>
          <a:prstGeom prst="trapezoid">
            <a:avLst>
              <a:gd name="adj" fmla="val 13823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C2437-B933-4AB1-BE44-8F883F457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5" t="46792" r="30059" b="5575"/>
          <a:stretch/>
        </p:blipFill>
        <p:spPr>
          <a:xfrm>
            <a:off x="2058634" y="3924448"/>
            <a:ext cx="3085323" cy="2481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22A39-CD6E-42D8-9A7B-F2B9A842C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7" r="72234" b="54521"/>
          <a:stretch/>
        </p:blipFill>
        <p:spPr>
          <a:xfrm>
            <a:off x="1923794" y="2614661"/>
            <a:ext cx="3385324" cy="1356360"/>
          </a:xfrm>
          <a:prstGeom prst="parallelogram">
            <a:avLst>
              <a:gd name="adj" fmla="val 11930"/>
            </a:avLst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23BCE2-1CA4-425E-9FD3-D894CE0A6DDE}"/>
              </a:ext>
            </a:extLst>
          </p:cNvPr>
          <p:cNvSpPr/>
          <p:nvPr/>
        </p:nvSpPr>
        <p:spPr>
          <a:xfrm>
            <a:off x="2265011" y="2315099"/>
            <a:ext cx="3013786" cy="163263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8AF00C-0B2F-4AB3-B4EC-2D8760F6872E}"/>
              </a:ext>
            </a:extLst>
          </p:cNvPr>
          <p:cNvSpPr/>
          <p:nvPr/>
        </p:nvSpPr>
        <p:spPr>
          <a:xfrm>
            <a:off x="6315744" y="2338386"/>
            <a:ext cx="2752755" cy="1586062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BFB431-2D02-4822-B79D-CF1A2FAFC1B1}"/>
              </a:ext>
            </a:extLst>
          </p:cNvPr>
          <p:cNvSpPr/>
          <p:nvPr/>
        </p:nvSpPr>
        <p:spPr>
          <a:xfrm>
            <a:off x="2263169" y="4136908"/>
            <a:ext cx="2912758" cy="163263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37EB8B-767E-4A3A-8402-3950F99EEB74}"/>
              </a:ext>
            </a:extLst>
          </p:cNvPr>
          <p:cNvSpPr/>
          <p:nvPr/>
        </p:nvSpPr>
        <p:spPr>
          <a:xfrm>
            <a:off x="6566974" y="4080675"/>
            <a:ext cx="2632040" cy="163263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C8D47-3ADB-4773-99BC-85A282EC3F3A}"/>
              </a:ext>
            </a:extLst>
          </p:cNvPr>
          <p:cNvSpPr txBox="1"/>
          <p:nvPr/>
        </p:nvSpPr>
        <p:spPr>
          <a:xfrm>
            <a:off x="1843633" y="2264108"/>
            <a:ext cx="43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40977-A1A3-45BE-A849-8F53983C13B1}"/>
              </a:ext>
            </a:extLst>
          </p:cNvPr>
          <p:cNvSpPr txBox="1"/>
          <p:nvPr/>
        </p:nvSpPr>
        <p:spPr>
          <a:xfrm>
            <a:off x="5914895" y="2280800"/>
            <a:ext cx="43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BB6FB-EDA8-4D01-8078-592665815528}"/>
              </a:ext>
            </a:extLst>
          </p:cNvPr>
          <p:cNvSpPr txBox="1"/>
          <p:nvPr/>
        </p:nvSpPr>
        <p:spPr>
          <a:xfrm>
            <a:off x="1800029" y="4099833"/>
            <a:ext cx="43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EE3D99-BE18-49CA-BEE8-9935583AE2A3}"/>
              </a:ext>
            </a:extLst>
          </p:cNvPr>
          <p:cNvSpPr txBox="1"/>
          <p:nvPr/>
        </p:nvSpPr>
        <p:spPr>
          <a:xfrm>
            <a:off x="6117746" y="4023203"/>
            <a:ext cx="43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R4</a:t>
            </a:r>
          </a:p>
        </p:txBody>
      </p:sp>
    </p:spTree>
    <p:extLst>
      <p:ext uri="{BB962C8B-B14F-4D97-AF65-F5344CB8AC3E}">
        <p14:creationId xmlns:p14="http://schemas.microsoft.com/office/powerpoint/2010/main" val="844006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785C-BBFE-47F6-A49E-C5867A65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RESULT: ROI EXTRACTION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2C6F924-CA05-41E1-BB13-356F129C2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480024"/>
              </p:ext>
            </p:extLst>
          </p:nvPr>
        </p:nvGraphicFramePr>
        <p:xfrm>
          <a:off x="2923547" y="2575420"/>
          <a:ext cx="6344905" cy="2525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7646">
                  <a:extLst>
                    <a:ext uri="{9D8B030D-6E8A-4147-A177-3AD203B41FA5}">
                      <a16:colId xmlns:a16="http://schemas.microsoft.com/office/drawing/2014/main" val="1835512715"/>
                    </a:ext>
                  </a:extLst>
                </a:gridCol>
                <a:gridCol w="2039777">
                  <a:extLst>
                    <a:ext uri="{9D8B030D-6E8A-4147-A177-3AD203B41FA5}">
                      <a16:colId xmlns:a16="http://schemas.microsoft.com/office/drawing/2014/main" val="197378747"/>
                    </a:ext>
                  </a:extLst>
                </a:gridCol>
                <a:gridCol w="2097482">
                  <a:extLst>
                    <a:ext uri="{9D8B030D-6E8A-4147-A177-3AD203B41FA5}">
                      <a16:colId xmlns:a16="http://schemas.microsoft.com/office/drawing/2014/main" val="2128433792"/>
                    </a:ext>
                  </a:extLst>
                </a:gridCol>
              </a:tblGrid>
              <a:tr h="4932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Stages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Result (in %)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Number of images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4882701"/>
                  </a:ext>
                </a:extLst>
              </a:tr>
              <a:tr h="4932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Jaw extraction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95.7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273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2909037"/>
                  </a:ext>
                </a:extLst>
              </a:tr>
              <a:tr h="4932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Jaw partitioning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92.6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273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7285004"/>
                  </a:ext>
                </a:extLst>
              </a:tr>
              <a:tr h="10453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Teeth gap valley detection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87.5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273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878042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B3B89-E0DA-4312-86A8-87852C97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456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EE83B-CF48-417D-95F5-A00CCDFA6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After ROI extraction, we get 4 sub images from each image in the original dataset</a:t>
            </a:r>
          </a:p>
          <a:p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otal of 1092 sub images from original 273 images in the dataset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93 images were discarded due to very bad quality </a:t>
            </a:r>
          </a:p>
          <a:p>
            <a:pPr marL="228600" marR="889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999 images are labeled into 2 classes being diseased and healthy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889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Number of images in class ‘healthy’: 684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28600" marR="889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Number of images in class ‘diseased’: 315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Class imbalance removal: using random </a:t>
            </a: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u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nder sampling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369 x-ray images were eliminated from the ‘healthy’ class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9A25A-48F7-4EE3-898B-9CE7E208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44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3483CC-9404-4DE6-8A40-FED4781435B1}"/>
              </a:ext>
            </a:extLst>
          </p:cNvPr>
          <p:cNvSpPr txBox="1">
            <a:spLocks/>
          </p:cNvSpPr>
          <p:nvPr/>
        </p:nvSpPr>
        <p:spPr>
          <a:xfrm>
            <a:off x="1152787" y="610998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DATASET LABELING </a:t>
            </a:r>
          </a:p>
        </p:txBody>
      </p:sp>
    </p:spTree>
    <p:extLst>
      <p:ext uri="{BB962C8B-B14F-4D97-AF65-F5344CB8AC3E}">
        <p14:creationId xmlns:p14="http://schemas.microsoft.com/office/powerpoint/2010/main" val="4275102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EE83B-CF48-417D-95F5-A00CCDFA6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TL method in conjunction with the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Xception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network as pre-trained model on ImageNet weights. </a:t>
            </a:r>
          </a:p>
          <a:p>
            <a:pPr marL="285750" marR="8890" indent="-285750" algn="just">
              <a:lnSpc>
                <a:spcPct val="150000"/>
              </a:lnSpc>
              <a:spcBef>
                <a:spcPts val="0"/>
              </a:spcBef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Two last layers (logistic and pooling) were removed from the original model</a:t>
            </a:r>
          </a:p>
          <a:p>
            <a:pPr marL="285750" marR="8890" indent="-285750" algn="just">
              <a:lnSpc>
                <a:spcPct val="150000"/>
              </a:lnSpc>
              <a:spcBef>
                <a:spcPts val="0"/>
              </a:spcBef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 new Global Average Pooling layer (GAP) was inserted</a:t>
            </a:r>
          </a:p>
          <a:p>
            <a:pPr marL="342900" marR="889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Followed by a dropout layer with 0.5 of keeping rate. </a:t>
            </a:r>
          </a:p>
          <a:p>
            <a:pPr marL="342900" marR="889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 logistic layer of two neurons with Sigmoid activation was collocated at the end of the network to predict the probability of the classes.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9A25A-48F7-4EE3-898B-9CE7E208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45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3483CC-9404-4DE6-8A40-FED4781435B1}"/>
              </a:ext>
            </a:extLst>
          </p:cNvPr>
          <p:cNvSpPr txBox="1">
            <a:spLocks/>
          </p:cNvSpPr>
          <p:nvPr/>
        </p:nvSpPr>
        <p:spPr>
          <a:xfrm>
            <a:off x="1152787" y="610998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 TRANSFER LEARNING:NN CLASSIFIER</a:t>
            </a:r>
          </a:p>
        </p:txBody>
      </p:sp>
    </p:spTree>
    <p:extLst>
      <p:ext uri="{BB962C8B-B14F-4D97-AF65-F5344CB8AC3E}">
        <p14:creationId xmlns:p14="http://schemas.microsoft.com/office/powerpoint/2010/main" val="3983463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2646-6D00-4800-B502-FE504849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234D-ECD7-4054-9DC5-011130143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C818E-AB9D-4314-B624-E89CF79D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46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4FE59-7CFF-4521-9D9F-5101CED3174A}"/>
              </a:ext>
            </a:extLst>
          </p:cNvPr>
          <p:cNvPicPr/>
          <p:nvPr/>
        </p:nvPicPr>
        <p:blipFill rotWithShape="1">
          <a:blip r:embed="rId2"/>
          <a:srcRect l="14107" t="33538" r="32208" b="31861"/>
          <a:stretch/>
        </p:blipFill>
        <p:spPr bwMode="auto">
          <a:xfrm>
            <a:off x="1282537" y="889338"/>
            <a:ext cx="9362114" cy="38336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48134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F02D-BB63-436B-8FC6-E2F61033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1" i="0" u="none" strike="noStrike" cap="none" normalizeH="0" baseline="0" dirty="0" bmk="_Toc4476259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NETWORK HYPERPARAMETERS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74E92DB1-5DF1-461F-8627-DC3E7A43818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0803781"/>
                  </p:ext>
                </p:extLst>
              </p:nvPr>
            </p:nvGraphicFramePr>
            <p:xfrm>
              <a:off x="2768367" y="2718034"/>
              <a:ext cx="6946084" cy="1862355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1016155">
                      <a:extLst>
                        <a:ext uri="{9D8B030D-6E8A-4147-A177-3AD203B41FA5}">
                          <a16:colId xmlns:a16="http://schemas.microsoft.com/office/drawing/2014/main" val="3756771926"/>
                        </a:ext>
                      </a:extLst>
                    </a:gridCol>
                    <a:gridCol w="1405583">
                      <a:extLst>
                        <a:ext uri="{9D8B030D-6E8A-4147-A177-3AD203B41FA5}">
                          <a16:colId xmlns:a16="http://schemas.microsoft.com/office/drawing/2014/main" val="877233288"/>
                        </a:ext>
                      </a:extLst>
                    </a:gridCol>
                    <a:gridCol w="1074388">
                      <a:extLst>
                        <a:ext uri="{9D8B030D-6E8A-4147-A177-3AD203B41FA5}">
                          <a16:colId xmlns:a16="http://schemas.microsoft.com/office/drawing/2014/main" val="1333352644"/>
                        </a:ext>
                      </a:extLst>
                    </a:gridCol>
                    <a:gridCol w="177299">
                      <a:extLst>
                        <a:ext uri="{9D8B030D-6E8A-4147-A177-3AD203B41FA5}">
                          <a16:colId xmlns:a16="http://schemas.microsoft.com/office/drawing/2014/main" val="4089469018"/>
                        </a:ext>
                      </a:extLst>
                    </a:gridCol>
                    <a:gridCol w="1161008">
                      <a:extLst>
                        <a:ext uri="{9D8B030D-6E8A-4147-A177-3AD203B41FA5}">
                          <a16:colId xmlns:a16="http://schemas.microsoft.com/office/drawing/2014/main" val="997766534"/>
                        </a:ext>
                      </a:extLst>
                    </a:gridCol>
                    <a:gridCol w="1003052">
                      <a:extLst>
                        <a:ext uri="{9D8B030D-6E8A-4147-A177-3AD203B41FA5}">
                          <a16:colId xmlns:a16="http://schemas.microsoft.com/office/drawing/2014/main" val="4283042183"/>
                        </a:ext>
                      </a:extLst>
                    </a:gridCol>
                    <a:gridCol w="1108599">
                      <a:extLst>
                        <a:ext uri="{9D8B030D-6E8A-4147-A177-3AD203B41FA5}">
                          <a16:colId xmlns:a16="http://schemas.microsoft.com/office/drawing/2014/main" val="2130420876"/>
                        </a:ext>
                      </a:extLst>
                    </a:gridCol>
                  </a:tblGrid>
                  <a:tr h="720574"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 dirty="0">
                              <a:effectLst/>
                            </a:rPr>
                            <a:t>Cost Function</a:t>
                          </a:r>
                          <a:endParaRPr lang="en-IN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 dirty="0">
                              <a:effectLst/>
                            </a:rPr>
                            <a:t>Learning Rate (Lr)</a:t>
                          </a:r>
                          <a:endParaRPr lang="en-IN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>
                              <a:effectLst/>
                            </a:rPr>
                            <a:t>Optimizer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>
                              <a:effectLst/>
                            </a:rPr>
                            <a:t>No. Epochs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>
                              <a:effectLst/>
                            </a:rPr>
                            <a:t>Batch Size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>
                              <a:effectLst/>
                            </a:rPr>
                            <a:t>Lr Decay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96607284"/>
                      </a:ext>
                    </a:extLst>
                  </a:tr>
                  <a:tr h="1141781"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</a:rPr>
                            <a:t>Binary cross entropy</a:t>
                          </a:r>
                          <a:endParaRPr lang="en-IN" sz="12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200" b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× </m:t>
                                </m:r>
                                <m:sSup>
                                  <m:sSupPr>
                                    <m:ctrlPr>
                                      <a:rPr lang="en-IN" sz="1200" b="1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200" b="1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en-IN" sz="1200" b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1200" b="1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2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6985"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</a:rPr>
                            <a:t>Adam</a:t>
                          </a:r>
                        </a:p>
                        <a:p>
                          <a:pPr marL="0" marR="698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200" b="1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b="1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𝛃</m:t>
                                    </m:r>
                                  </m:e>
                                  <m:sub>
                                    <m:r>
                                      <a:rPr lang="en-IN" sz="1200" b="1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IN" sz="1200" b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1200" b="1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200" b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200" b="1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IN" sz="12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</a:endParaRPr>
                        </a:p>
                        <a:p>
                          <a:pPr marL="0" marR="6985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200" b="1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200" b="1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𝛃</m:t>
                                    </m:r>
                                  </m:e>
                                  <m:sub>
                                    <m:r>
                                      <a:rPr lang="en-IN" sz="1200" b="1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IN" sz="1200" b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1200" b="1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200" b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200" b="1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𝟗𝟗𝟗</m:t>
                                </m:r>
                              </m:oMath>
                            </m:oMathPara>
                          </a14:m>
                          <a:endParaRPr lang="en-IN" sz="12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</a:rPr>
                            <a:t>100</a:t>
                          </a:r>
                          <a:endParaRPr lang="en-IN" sz="12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</a:rPr>
                            <a:t>8</a:t>
                          </a:r>
                          <a:endParaRPr lang="en-IN" sz="12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IN" sz="1200" b="1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200" b="1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IN" sz="1200" b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× </m:t>
                                    </m:r>
                                    <m:sSup>
                                      <m:sSupPr>
                                        <m:ctrlPr>
                                          <a:rPr lang="en-IN" sz="1200" b="1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1200" b="1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𝟏𝟎</m:t>
                                        </m:r>
                                      </m:e>
                                      <m:sup>
                                        <m:r>
                                          <a:rPr lang="en-IN" sz="1200" b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IN" sz="1200" b="1" i="1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IN" sz="1200" b="1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𝟐𝟎𝟎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sz="12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86162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74E92DB1-5DF1-461F-8627-DC3E7A43818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0803781"/>
                  </p:ext>
                </p:extLst>
              </p:nvPr>
            </p:nvGraphicFramePr>
            <p:xfrm>
              <a:off x="2768367" y="2718034"/>
              <a:ext cx="6946084" cy="1862355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1016155">
                      <a:extLst>
                        <a:ext uri="{9D8B030D-6E8A-4147-A177-3AD203B41FA5}">
                          <a16:colId xmlns:a16="http://schemas.microsoft.com/office/drawing/2014/main" val="3756771926"/>
                        </a:ext>
                      </a:extLst>
                    </a:gridCol>
                    <a:gridCol w="1405583">
                      <a:extLst>
                        <a:ext uri="{9D8B030D-6E8A-4147-A177-3AD203B41FA5}">
                          <a16:colId xmlns:a16="http://schemas.microsoft.com/office/drawing/2014/main" val="877233288"/>
                        </a:ext>
                      </a:extLst>
                    </a:gridCol>
                    <a:gridCol w="1074388">
                      <a:extLst>
                        <a:ext uri="{9D8B030D-6E8A-4147-A177-3AD203B41FA5}">
                          <a16:colId xmlns:a16="http://schemas.microsoft.com/office/drawing/2014/main" val="1333352644"/>
                        </a:ext>
                      </a:extLst>
                    </a:gridCol>
                    <a:gridCol w="177299">
                      <a:extLst>
                        <a:ext uri="{9D8B030D-6E8A-4147-A177-3AD203B41FA5}">
                          <a16:colId xmlns:a16="http://schemas.microsoft.com/office/drawing/2014/main" val="4089469018"/>
                        </a:ext>
                      </a:extLst>
                    </a:gridCol>
                    <a:gridCol w="1161008">
                      <a:extLst>
                        <a:ext uri="{9D8B030D-6E8A-4147-A177-3AD203B41FA5}">
                          <a16:colId xmlns:a16="http://schemas.microsoft.com/office/drawing/2014/main" val="997766534"/>
                        </a:ext>
                      </a:extLst>
                    </a:gridCol>
                    <a:gridCol w="1003052">
                      <a:extLst>
                        <a:ext uri="{9D8B030D-6E8A-4147-A177-3AD203B41FA5}">
                          <a16:colId xmlns:a16="http://schemas.microsoft.com/office/drawing/2014/main" val="4283042183"/>
                        </a:ext>
                      </a:extLst>
                    </a:gridCol>
                    <a:gridCol w="1108599">
                      <a:extLst>
                        <a:ext uri="{9D8B030D-6E8A-4147-A177-3AD203B41FA5}">
                          <a16:colId xmlns:a16="http://schemas.microsoft.com/office/drawing/2014/main" val="2130420876"/>
                        </a:ext>
                      </a:extLst>
                    </a:gridCol>
                  </a:tblGrid>
                  <a:tr h="720574"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 dirty="0">
                              <a:effectLst/>
                            </a:rPr>
                            <a:t>Cost Function</a:t>
                          </a:r>
                          <a:endParaRPr lang="en-IN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 dirty="0">
                              <a:effectLst/>
                            </a:rPr>
                            <a:t>Learning Rate (Lr)</a:t>
                          </a:r>
                          <a:endParaRPr lang="en-IN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>
                              <a:effectLst/>
                            </a:rPr>
                            <a:t>Optimizer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>
                              <a:effectLst/>
                            </a:rPr>
                            <a:t>No. Epochs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>
                              <a:effectLst/>
                            </a:rPr>
                            <a:t>Batch Size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>
                              <a:effectLst/>
                            </a:rPr>
                            <a:t>Lr Decay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96607284"/>
                      </a:ext>
                    </a:extLst>
                  </a:tr>
                  <a:tr h="1141781"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</a:rPr>
                            <a:t>Binary cross entropy</a:t>
                          </a:r>
                          <a:endParaRPr lang="en-IN" sz="12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3043" t="-63830" r="-323913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24859" t="-63830" r="-320904" b="-106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</a:rPr>
                            <a:t>100</a:t>
                          </a:r>
                          <a:endParaRPr lang="en-IN" sz="12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8890" algn="ctr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200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</a:rPr>
                            <a:t>8</a:t>
                          </a:r>
                          <a:endParaRPr lang="en-IN" sz="12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26923" t="-63830" r="-1099" b="-10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61628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4825C-2740-4C63-916E-E9F075A8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679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48AB-AFFA-48EE-9FE8-053F3106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1211"/>
            <a:ext cx="9875520" cy="1356360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EEF26-CE5E-41B7-90DC-B6CDD5BAE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partition was performed with an 75-25 hold-out as a validation method</a:t>
            </a:r>
          </a:p>
          <a:p>
            <a:pPr marL="228600" marR="889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35 images were in test set</a:t>
            </a:r>
          </a:p>
          <a:p>
            <a:pPr marL="228600" marR="889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The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Xception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CNN model used in this project and final neural network architecture was implemented in the Deep Learning framework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Keras</a:t>
            </a: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in </a:t>
            </a:r>
            <a:r>
              <a:rPr lang="en-IN" sz="1800" dirty="0" err="1"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Tensorflow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The pre-processing technique and ROI extraction were both implemented in Python 3.6 using OpenCV 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All experiments were conducted in the Google Collaboratory platform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AB072-1C36-49EC-BCD4-4670860B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146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073A-3458-470D-B0E3-A3CD50D27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bmk="_Toc44762590">
                <a:solidFill>
                  <a:schemeClr val="accent1"/>
                </a:solidFill>
                <a:cs typeface="Times New Roman" panose="02020603050405020304" pitchFamily="18" charset="0"/>
              </a:rPr>
              <a:t>CLASSIFICATION RESULT</a:t>
            </a:r>
            <a:endParaRPr lang="en-IN" dirty="0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4CDFDD5-C411-4E99-A2C4-1C0F992BF0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682950"/>
              </p:ext>
            </p:extLst>
          </p:nvPr>
        </p:nvGraphicFramePr>
        <p:xfrm>
          <a:off x="3128361" y="2013299"/>
          <a:ext cx="6435087" cy="1356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2392">
                  <a:extLst>
                    <a:ext uri="{9D8B030D-6E8A-4147-A177-3AD203B41FA5}">
                      <a16:colId xmlns:a16="http://schemas.microsoft.com/office/drawing/2014/main" val="1702862078"/>
                    </a:ext>
                  </a:extLst>
                </a:gridCol>
                <a:gridCol w="1043143">
                  <a:extLst>
                    <a:ext uri="{9D8B030D-6E8A-4147-A177-3AD203B41FA5}">
                      <a16:colId xmlns:a16="http://schemas.microsoft.com/office/drawing/2014/main" val="3896418332"/>
                    </a:ext>
                  </a:extLst>
                </a:gridCol>
                <a:gridCol w="1420353">
                  <a:extLst>
                    <a:ext uri="{9D8B030D-6E8A-4147-A177-3AD203B41FA5}">
                      <a16:colId xmlns:a16="http://schemas.microsoft.com/office/drawing/2014/main" val="3193148091"/>
                    </a:ext>
                  </a:extLst>
                </a:gridCol>
                <a:gridCol w="842913">
                  <a:extLst>
                    <a:ext uri="{9D8B030D-6E8A-4147-A177-3AD203B41FA5}">
                      <a16:colId xmlns:a16="http://schemas.microsoft.com/office/drawing/2014/main" val="2687256813"/>
                    </a:ext>
                  </a:extLst>
                </a:gridCol>
                <a:gridCol w="1043143">
                  <a:extLst>
                    <a:ext uri="{9D8B030D-6E8A-4147-A177-3AD203B41FA5}">
                      <a16:colId xmlns:a16="http://schemas.microsoft.com/office/drawing/2014/main" val="1573466942"/>
                    </a:ext>
                  </a:extLst>
                </a:gridCol>
                <a:gridCol w="1043143">
                  <a:extLst>
                    <a:ext uri="{9D8B030D-6E8A-4147-A177-3AD203B41FA5}">
                      <a16:colId xmlns:a16="http://schemas.microsoft.com/office/drawing/2014/main" val="123644977"/>
                    </a:ext>
                  </a:extLst>
                </a:gridCol>
              </a:tblGrid>
              <a:tr h="9684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Best Epoch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Validation Loss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Average training time per epoch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Precision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Recall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F1-Score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1847558"/>
                  </a:ext>
                </a:extLst>
              </a:tr>
              <a:tr h="3878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29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0.0453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31s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0.843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0.992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0.912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408662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13C0-DCE3-4A90-9047-977EF144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49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4D51-054F-41E7-A9BE-AC54572AEB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73" y="3613349"/>
            <a:ext cx="4056027" cy="2557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DA446-BE8C-4B87-A867-5B7376C10A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52" y="3701502"/>
            <a:ext cx="3840597" cy="23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0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FDF-9BC0-4C8F-B7EE-66E88EEB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FD11DF-E401-45D5-9354-99BB9E627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" y="411289"/>
            <a:ext cx="10358439" cy="53072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D6D46-FDD7-4207-9A12-86AE5E68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8E3C0-163C-4BE7-835D-087F84FA7459}"/>
              </a:ext>
            </a:extLst>
          </p:cNvPr>
          <p:cNvSpPr txBox="1"/>
          <p:nvPr/>
        </p:nvSpPr>
        <p:spPr>
          <a:xfrm>
            <a:off x="2499919" y="5896062"/>
            <a:ext cx="704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5 Years  Male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20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EE83B-CF48-417D-95F5-A00CCDFA6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315 images of class ‘diseased’ will be used here as dataset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Additionally, 120 periapical x-ray images are also used in training of neural network to get better accuracy in object detection.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9A25A-48F7-4EE3-898B-9CE7E208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50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3483CC-9404-4DE6-8A40-FED4781435B1}"/>
              </a:ext>
            </a:extLst>
          </p:cNvPr>
          <p:cNvSpPr txBox="1">
            <a:spLocks/>
          </p:cNvSpPr>
          <p:nvPr/>
        </p:nvSpPr>
        <p:spPr>
          <a:xfrm>
            <a:off x="1152787" y="610998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 OBJECT DETECTION: DATASET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ADB525-AD51-47E2-9DA1-193DA98F0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92498"/>
              </p:ext>
            </p:extLst>
          </p:nvPr>
        </p:nvGraphicFramePr>
        <p:xfrm>
          <a:off x="3924637" y="3523376"/>
          <a:ext cx="4346908" cy="2418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9862">
                  <a:extLst>
                    <a:ext uri="{9D8B030D-6E8A-4147-A177-3AD203B41FA5}">
                      <a16:colId xmlns:a16="http://schemas.microsoft.com/office/drawing/2014/main" val="4037918967"/>
                    </a:ext>
                  </a:extLst>
                </a:gridCol>
                <a:gridCol w="2097046">
                  <a:extLst>
                    <a:ext uri="{9D8B030D-6E8A-4147-A177-3AD203B41FA5}">
                      <a16:colId xmlns:a16="http://schemas.microsoft.com/office/drawing/2014/main" val="1625516940"/>
                    </a:ext>
                  </a:extLst>
                </a:gridCol>
              </a:tblGrid>
              <a:tr h="347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Class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Number of labels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194207"/>
                  </a:ext>
                </a:extLst>
              </a:tr>
              <a:tr h="347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PeriodontalDisease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109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3144296"/>
                  </a:ext>
                </a:extLst>
              </a:tr>
              <a:tr h="347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Caries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80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8173260"/>
                  </a:ext>
                </a:extLst>
              </a:tr>
              <a:tr h="347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ImpactedTooth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57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8167431"/>
                  </a:ext>
                </a:extLst>
              </a:tr>
              <a:tr h="333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Abscess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7208375"/>
                  </a:ext>
                </a:extLst>
              </a:tr>
              <a:tr h="347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Rootpiece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1462480"/>
                  </a:ext>
                </a:extLst>
              </a:tr>
              <a:tr h="347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NoDisease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101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8383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568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88AE-72D4-4751-8DAB-E2263600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293FA-671D-482A-8151-C483CECC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1750" marR="8890" indent="-285750">
              <a:lnSpc>
                <a:spcPct val="150000"/>
              </a:lnSpc>
              <a:spcBef>
                <a:spcPts val="0"/>
              </a:spcBef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Data augmentation was performed as a regularization mechanism to avoid immediate overfitting.</a:t>
            </a:r>
          </a:p>
          <a:p>
            <a:pPr marL="321750" marR="8890" indent="-285750">
              <a:lnSpc>
                <a:spcPct val="150000"/>
              </a:lnSpc>
              <a:spcBef>
                <a:spcPts val="0"/>
              </a:spcBef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Operations performed at real-time over the training set are as follow:</a:t>
            </a:r>
          </a:p>
          <a:p>
            <a:pPr marL="550350" marR="8890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Horizontal flipping</a:t>
            </a:r>
          </a:p>
          <a:p>
            <a:pPr marL="550350" marR="8890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Zoom range of +10% to -10%</a:t>
            </a:r>
          </a:p>
          <a:p>
            <a:pPr marL="550350" marR="8890" lvl="1" indent="-28575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Random rotation of 0.1 degrees</a:t>
            </a:r>
          </a:p>
          <a:p>
            <a:pPr marL="321750" marR="8890" indent="-285750">
              <a:lnSpc>
                <a:spcPct val="150000"/>
              </a:lnSpc>
              <a:spcBef>
                <a:spcPts val="0"/>
              </a:spcBef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After applying above augmentation techniques randomly, total of 864 images were prepared for the final dataset.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301D-0596-4508-B3D0-179CA639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4847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7F11-52BE-4498-B415-CD346B0B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OBJECT DETECTION: FASTER RCNN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09F55-078A-4054-8AD5-A022EFF93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 partition was performed with an 75-25 hold-out as a validation method.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Test set contained 25 images.</a:t>
            </a:r>
          </a:p>
          <a:p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Tensorflow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using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tensorflow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object detection API, data augmentation was performed using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keras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datagenerator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All experiments were conducted in the Google Collaboratory platform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A84CE-F4E9-4E4E-B60F-A495677F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947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6754-074F-4E0D-B71A-ACBA0526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bmk="_Toc44762590">
                <a:solidFill>
                  <a:schemeClr val="accent1"/>
                </a:solidFill>
                <a:cs typeface="Times New Roman" panose="02020603050405020304" pitchFamily="18" charset="0"/>
              </a:rPr>
              <a:t>OBJECT DETECTION RESULT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8BF6F-918F-4971-B9B9-8552A9A96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object detection model was trained for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30,000 epochs and the final loss is 0.045.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F99D3-4B88-4D1E-B42A-4420C800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53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3612C-C8E8-4033-BE3B-ECC598EF01D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99"/>
          <a:stretch/>
        </p:blipFill>
        <p:spPr bwMode="auto">
          <a:xfrm>
            <a:off x="6136897" y="2458078"/>
            <a:ext cx="5441740" cy="37833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B2DA7-C3A0-43A3-B2F3-F1072AB1C4C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"/>
          <a:stretch/>
        </p:blipFill>
        <p:spPr bwMode="auto">
          <a:xfrm>
            <a:off x="648668" y="2529232"/>
            <a:ext cx="5441740" cy="37121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054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BD69-FA3A-4919-8244-E1C68209E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944" y="451610"/>
            <a:ext cx="9875520" cy="1356360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FINAL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D464C-AA45-45A4-8408-FE0A347D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54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72AD1-B971-4790-80DD-7834AB8F7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4"/>
          <a:stretch/>
        </p:blipFill>
        <p:spPr>
          <a:xfrm>
            <a:off x="2242307" y="1636518"/>
            <a:ext cx="7676905" cy="47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5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D6EF-9604-4E82-AA84-6D9B2D53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79A8BA-87A7-42FE-A4C7-DF3FF8803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4" y="385893"/>
            <a:ext cx="10703551" cy="50977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2B58A-D6B2-4BAA-A6FE-395D49B3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6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E4A30-3EFF-4033-8771-2B411EF5B2D0}"/>
              </a:ext>
            </a:extLst>
          </p:cNvPr>
          <p:cNvSpPr txBox="1"/>
          <p:nvPr/>
        </p:nvSpPr>
        <p:spPr>
          <a:xfrm>
            <a:off x="2499919" y="5887673"/>
            <a:ext cx="704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17 Years   Male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96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B1B5-FB26-4539-A0CA-5BCCA0DE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062538-35EF-4032-A34F-94B4F02FC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90" y="409664"/>
            <a:ext cx="10927020" cy="52584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E3F9E-8179-4D47-8440-17856369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7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452E1-0262-4A4E-951F-55889CC5BDB1}"/>
              </a:ext>
            </a:extLst>
          </p:cNvPr>
          <p:cNvSpPr txBox="1"/>
          <p:nvPr/>
        </p:nvSpPr>
        <p:spPr>
          <a:xfrm>
            <a:off x="2407640" y="5868097"/>
            <a:ext cx="704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19 Years   Female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34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649F-3F60-4253-8435-8BED023B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1C2560-4686-417E-83A8-B9E75F0C9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45" y="269047"/>
            <a:ext cx="9745910" cy="55595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8A788-1194-461B-ADF5-6684204F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8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654AC-F011-4144-AC85-51F33942AFB2}"/>
              </a:ext>
            </a:extLst>
          </p:cNvPr>
          <p:cNvSpPr txBox="1"/>
          <p:nvPr/>
        </p:nvSpPr>
        <p:spPr>
          <a:xfrm>
            <a:off x="2557383" y="5992995"/>
            <a:ext cx="704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4 Years   Female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2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0214-60BF-40CB-8566-08036D09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PANORAMIC X-RAYS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559D9-503F-4328-812C-14049B770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Importance:</a:t>
            </a:r>
          </a:p>
          <a:p>
            <a:pPr marL="45720" indent="0">
              <a:buNone/>
            </a:pPr>
            <a:endParaRPr lang="en-US" sz="1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dental x-rays are intraoral, shows only a fragment of patient’s dentition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Panoramic x-rays shows full dentition, conveys largest amount of information</a:t>
            </a:r>
          </a:p>
          <a:p>
            <a:pPr lvl="1"/>
            <a:endParaRPr lang="en-IN" sz="1100" dirty="0"/>
          </a:p>
          <a:p>
            <a:r>
              <a:rPr lang="en-IN" dirty="0"/>
              <a:t>Problems:</a:t>
            </a:r>
          </a:p>
          <a:p>
            <a:endParaRPr lang="en-IN" sz="3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Poor quality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Low contrast, uneven exposure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Severe skew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contain excessive dental works(braces, tooth fillings) and occlusive teeth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universal size or place of jaw in image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Automatic teeth segmentation is very tough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BAA18-538C-4F7D-9BE1-3A96FEC9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A036-22B7-4A0E-9C4B-F284211AE0D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41519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1383</TotalTime>
  <Words>1059</Words>
  <Application>Microsoft Office PowerPoint</Application>
  <PresentationFormat>Widescreen</PresentationFormat>
  <Paragraphs>298</Paragraphs>
  <Slides>54</Slides>
  <Notes>3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Cambria</vt:lpstr>
      <vt:lpstr>Cambria Math</vt:lpstr>
      <vt:lpstr>Corbel</vt:lpstr>
      <vt:lpstr>Courier New</vt:lpstr>
      <vt:lpstr>Symbol</vt:lpstr>
      <vt:lpstr>Times New Roman</vt:lpstr>
      <vt:lpstr>Wingdings 3</vt:lpstr>
      <vt:lpstr>Basis</vt:lpstr>
      <vt:lpstr>PowerPoint Presentation</vt:lpstr>
      <vt:lpstr>PROJECT MODULES</vt:lpstr>
      <vt:lpstr>DATASET</vt:lpstr>
      <vt:lpstr>SAMPLE IMAGES</vt:lpstr>
      <vt:lpstr>PowerPoint Presentation</vt:lpstr>
      <vt:lpstr>PowerPoint Presentation</vt:lpstr>
      <vt:lpstr>PowerPoint Presentation</vt:lpstr>
      <vt:lpstr>PowerPoint Presentation</vt:lpstr>
      <vt:lpstr>PANORAMIC X-RAYS</vt:lpstr>
      <vt:lpstr>DENTAL DISEASES  </vt:lpstr>
      <vt:lpstr>WORK FLOW</vt:lpstr>
      <vt:lpstr>PROJECT OUTLINE</vt:lpstr>
      <vt:lpstr>PROJECT OUTLINE</vt:lpstr>
      <vt:lpstr>IMAGE ENHANCEMENT</vt:lpstr>
      <vt:lpstr>PowerPoint Presentation</vt:lpstr>
      <vt:lpstr>PowerPoint Presentation</vt:lpstr>
      <vt:lpstr>LAPLACIAN PYRAMID</vt:lpstr>
      <vt:lpstr>Gaussian Pyramid</vt:lpstr>
      <vt:lpstr>Original Image</vt:lpstr>
      <vt:lpstr>Original Image</vt:lpstr>
      <vt:lpstr>SOLUTION</vt:lpstr>
      <vt:lpstr>PowerPoint Presentation</vt:lpstr>
      <vt:lpstr>AUTO CONTRAST</vt:lpstr>
      <vt:lpstr>PowerPoint Presentation</vt:lpstr>
      <vt:lpstr>IMAGE SEGMENTATION</vt:lpstr>
      <vt:lpstr>JAW AREA EXTRACTION</vt:lpstr>
      <vt:lpstr>BINARY THRESHOLDING</vt:lpstr>
      <vt:lpstr>TRANSFORMING TO GRID</vt:lpstr>
      <vt:lpstr>FINDING MIDPOINTS</vt:lpstr>
      <vt:lpstr>PowerPoint Presentation</vt:lpstr>
      <vt:lpstr>RESULT: POINTS AROUND THE JAW</vt:lpstr>
      <vt:lpstr>Before  correction</vt:lpstr>
      <vt:lpstr>ELLIPSE FITTING</vt:lpstr>
      <vt:lpstr>JAW AREA EXTRACTION</vt:lpstr>
      <vt:lpstr>PARTITION OF UPPER &amp; LOWER JAW</vt:lpstr>
      <vt:lpstr>PARTITION OF UPPER &amp; LOWER JAW</vt:lpstr>
      <vt:lpstr>JAW SEPERATION</vt:lpstr>
      <vt:lpstr>REMOVAL OF EXTRA PORTIONS</vt:lpstr>
      <vt:lpstr>TEETH GAP VALLEY DETECTION </vt:lpstr>
      <vt:lpstr>CHANGE COORDINATE SYSTEM</vt:lpstr>
      <vt:lpstr>PowerPoint Presentation</vt:lpstr>
      <vt:lpstr>ROI EXTRACTION </vt:lpstr>
      <vt:lpstr>RESULT: ROI EXTRACTION</vt:lpstr>
      <vt:lpstr>PowerPoint Presentation</vt:lpstr>
      <vt:lpstr>PowerPoint Presentation</vt:lpstr>
      <vt:lpstr>PowerPoint Presentation</vt:lpstr>
      <vt:lpstr>NETWORK HYPERPARAMETERS</vt:lpstr>
      <vt:lpstr>EXPERIMENTAL SETUP</vt:lpstr>
      <vt:lpstr>CLASSIFICATION RESULT</vt:lpstr>
      <vt:lpstr>PowerPoint Presentation</vt:lpstr>
      <vt:lpstr>PREPROCESSING</vt:lpstr>
      <vt:lpstr>OBJECT DETECTION: FASTER RCNN</vt:lpstr>
      <vt:lpstr>OBJECT DETECTION RESULT</vt:lpstr>
      <vt:lpstr>FINAL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Nirzari gupta</dc:creator>
  <cp:lastModifiedBy>Nirzari gupta</cp:lastModifiedBy>
  <cp:revision>101</cp:revision>
  <dcterms:created xsi:type="dcterms:W3CDTF">2019-08-21T17:23:37Z</dcterms:created>
  <dcterms:modified xsi:type="dcterms:W3CDTF">2020-10-02T08:02:15Z</dcterms:modified>
</cp:coreProperties>
</file>